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7" r:id="rId12"/>
    <p:sldId id="268" r:id="rId13"/>
    <p:sldId id="266"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1" d="100"/>
          <a:sy n="91" d="100"/>
        </p:scale>
        <p:origin x="8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19.12.2019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pPr/>
              <a:t>19.12.2019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7" name="Прямоугольник 6"/>
          <p:cNvSpPr/>
          <p:nvPr/>
        </p:nvSpPr>
        <p:spPr>
          <a:xfrm>
            <a:off x="3216167" y="1213387"/>
            <a:ext cx="5927834" cy="2492990"/>
          </a:xfrm>
          <a:prstGeom prst="rect">
            <a:avLst/>
          </a:prstGeom>
        </p:spPr>
        <p:txBody>
          <a:bodyPr wrap="square">
            <a:spAutoFit/>
          </a:bodyPr>
          <a:lstStyle/>
          <a:p>
            <a:pPr algn="ctr"/>
            <a:r>
              <a:rPr lang="ru-RU" sz="36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36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Памятники </a:t>
            </a:r>
          </a:p>
          <a:p>
            <a:pPr algn="ctr"/>
            <a:r>
              <a:rPr lang="ru-RU" sz="36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Великой Победы</a:t>
            </a:r>
            <a:r>
              <a:rPr lang="ru-RU" sz="36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36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ru-RU" sz="20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(Информационно – познавательный альбом)</a:t>
            </a:r>
          </a:p>
          <a:p>
            <a:pPr algn="ctr"/>
            <a:r>
              <a:rPr lang="ru-RU" sz="16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ИСТОРИЯ ГОРОДА СВЕРДЛОВСКА В ГОДЫ ВЕЛИКОЙ       ОТЕЧЕСТВЕННОЙ ВОЙНЫ (1941 – 1945гг.)</a:t>
            </a:r>
          </a:p>
          <a:p>
            <a:pPr algn="ctr"/>
            <a:r>
              <a:rPr lang="ru-RU" sz="16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Памятники и Мемориалы Великой Отечественной войны</a:t>
            </a:r>
          </a:p>
          <a:p>
            <a:pPr algn="ctr"/>
            <a:r>
              <a:rPr lang="ru-RU" sz="1600" b="1" dirty="0" smtClean="0">
                <a:ln w="0">
                  <a:noFill/>
                </a:ln>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г.Екатеринбурга </a:t>
            </a:r>
          </a:p>
        </p:txBody>
      </p:sp>
      <p:sp>
        <p:nvSpPr>
          <p:cNvPr id="5" name="Подзаголовок 4"/>
          <p:cNvSpPr>
            <a:spLocks noGrp="1"/>
          </p:cNvSpPr>
          <p:nvPr>
            <p:ph type="subTitle" idx="1"/>
          </p:nvPr>
        </p:nvSpPr>
        <p:spPr>
          <a:xfrm>
            <a:off x="4427621" y="5202238"/>
            <a:ext cx="4716379" cy="1655762"/>
          </a:xfrm>
        </p:spPr>
        <p:txBody>
          <a:bodyPr/>
          <a:lstStyle/>
          <a:p>
            <a:endParaRPr lang="ru-RU" dirty="0"/>
          </a:p>
        </p:txBody>
      </p:sp>
    </p:spTree>
    <p:extLst>
      <p:ext uri="{BB962C8B-B14F-4D97-AF65-F5344CB8AC3E}">
        <p14:creationId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649705" y="252663"/>
            <a:ext cx="5474369" cy="1046440"/>
          </a:xfrm>
          <a:prstGeom prst="rect">
            <a:avLst/>
          </a:prstGeom>
          <a:noFill/>
        </p:spPr>
        <p:txBody>
          <a:bodyPr wrap="square" rtlCol="0">
            <a:spAutoFit/>
          </a:bodyPr>
          <a:lstStyle/>
          <a:p>
            <a:pPr algn="ctr" fontAlgn="base"/>
            <a:r>
              <a:rPr lang="ru-RU" sz="2400"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Памятники</a:t>
            </a:r>
          </a:p>
          <a:p>
            <a:pPr fontAlgn="base"/>
            <a:r>
              <a:rPr lang="ru-RU" sz="2000" b="1" dirty="0" smtClean="0">
                <a:solidFill>
                  <a:schemeClr val="accent4">
                    <a:lumMod val="50000"/>
                  </a:schemeClr>
                </a:solidFill>
                <a:latin typeface="Times New Roman" pitchFamily="18" charset="0"/>
                <a:cs typeface="Times New Roman" pitchFamily="18" charset="0"/>
              </a:rPr>
              <a:t>Памятник «Седой Урал»</a:t>
            </a:r>
          </a:p>
          <a:p>
            <a:endParaRPr lang="ru-RU" dirty="0"/>
          </a:p>
        </p:txBody>
      </p:sp>
      <p:pic>
        <p:nvPicPr>
          <p:cNvPr id="24577" name="Рисунок 7" descr="https://thumbs.dreamstime.com/b/%D1%81%D0%B5-%D0%BE%D0%B9-%D0%BF%D0%B0%D0%BC%D1%8F%D1%82%D0%BD%D0%B8%D0%BA-ural-%D0%B2-%D0%B5%D0%BA%D0%B0%D1%82%D0%B5%D1%80%D0%B8%D0%BD%D0%B1%D1%83%D1%80%D0%B3%D0%B5-%D1%80%D0%BE%D1%81%D1%81%D0%B8%D0%B8-70206770.jpg"/>
          <p:cNvPicPr>
            <a:picLocks noChangeAspect="1" noChangeArrowheads="1"/>
          </p:cNvPicPr>
          <p:nvPr/>
        </p:nvPicPr>
        <p:blipFill>
          <a:blip r:embed="rId3" cstate="print"/>
          <a:srcRect/>
          <a:stretch>
            <a:fillRect/>
          </a:stretch>
        </p:blipFill>
        <p:spPr bwMode="auto">
          <a:xfrm>
            <a:off x="914400" y="1022685"/>
            <a:ext cx="2346158" cy="3128211"/>
          </a:xfrm>
          <a:prstGeom prst="rect">
            <a:avLst/>
          </a:prstGeom>
          <a:ln>
            <a:noFill/>
          </a:ln>
          <a:effectLst>
            <a:softEdge rad="112500"/>
          </a:effectLst>
        </p:spPr>
      </p:pic>
      <p:sp>
        <p:nvSpPr>
          <p:cNvPr id="6" name="TextBox 5"/>
          <p:cNvSpPr txBox="1"/>
          <p:nvPr/>
        </p:nvSpPr>
        <p:spPr>
          <a:xfrm>
            <a:off x="180474" y="4334232"/>
            <a:ext cx="4090737" cy="2523768"/>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В мае 2005 года на площади Обороны в Парковом микрорайоне Екатеринбурга в год 60-летия Великой Победы торжественно открыт памятник </a:t>
            </a:r>
            <a:r>
              <a:rPr lang="ru-RU" sz="1400" b="1" dirty="0" smtClean="0">
                <a:latin typeface="Times New Roman" pitchFamily="18" charset="0"/>
                <a:cs typeface="Times New Roman" pitchFamily="18" charset="0"/>
              </a:rPr>
              <a:t>«Седой Урал»</a:t>
            </a:r>
            <a:r>
              <a:rPr lang="ru-RU" sz="1400" dirty="0" smtClean="0">
                <a:latin typeface="Times New Roman" pitchFamily="18" charset="0"/>
                <a:cs typeface="Times New Roman" pitchFamily="18" charset="0"/>
              </a:rPr>
              <a:t>. Монумент установлен на историческом месте, откуда свердловчане провожали на фронт своих родных и близких. Памятник посвящен ратному и трудовому подвигу уральцев всех поколений. Монумент выполнен известным екатеринбургским скульптором Георгом Геворкяном.</a:t>
            </a:r>
          </a:p>
          <a:p>
            <a:endParaRPr lang="ru-RU" dirty="0"/>
          </a:p>
        </p:txBody>
      </p:sp>
      <p:sp>
        <p:nvSpPr>
          <p:cNvPr id="7" name="TextBox 6"/>
          <p:cNvSpPr txBox="1"/>
          <p:nvPr/>
        </p:nvSpPr>
        <p:spPr>
          <a:xfrm>
            <a:off x="4090736" y="613612"/>
            <a:ext cx="5053264" cy="707886"/>
          </a:xfrm>
          <a:prstGeom prst="rect">
            <a:avLst/>
          </a:prstGeom>
          <a:noFill/>
        </p:spPr>
        <p:txBody>
          <a:bodyPr wrap="square" rtlCol="0">
            <a:spAutoFit/>
          </a:bodyPr>
          <a:lstStyle/>
          <a:p>
            <a:pPr algn="ctr" fontAlgn="base"/>
            <a:r>
              <a:rPr lang="ru-RU" sz="2000" b="1" dirty="0" smtClean="0">
                <a:solidFill>
                  <a:schemeClr val="accent4">
                    <a:lumMod val="50000"/>
                  </a:schemeClr>
                </a:solidFill>
                <a:latin typeface="Times New Roman" pitchFamily="18" charset="0"/>
                <a:cs typeface="Times New Roman" pitchFamily="18" charset="0"/>
              </a:rPr>
              <a:t>Памятник </a:t>
            </a:r>
          </a:p>
          <a:p>
            <a:pPr algn="ctr" fontAlgn="base"/>
            <a:r>
              <a:rPr lang="ru-RU" sz="2000" b="1" dirty="0" smtClean="0">
                <a:solidFill>
                  <a:schemeClr val="accent4">
                    <a:lumMod val="50000"/>
                  </a:schemeClr>
                </a:solidFill>
                <a:latin typeface="Times New Roman" pitchFamily="18" charset="0"/>
                <a:cs typeface="Times New Roman" pitchFamily="18" charset="0"/>
              </a:rPr>
              <a:t>«Героям-пожарным, погибшим в ВОВ»</a:t>
            </a:r>
            <a:endParaRPr lang="ru-RU" sz="2000" dirty="0">
              <a:solidFill>
                <a:schemeClr val="accent4">
                  <a:lumMod val="50000"/>
                </a:schemeClr>
              </a:solidFill>
              <a:latin typeface="Times New Roman" pitchFamily="18" charset="0"/>
              <a:cs typeface="Times New Roman" pitchFamily="18" charset="0"/>
            </a:endParaRPr>
          </a:p>
        </p:txBody>
      </p:sp>
      <p:pic>
        <p:nvPicPr>
          <p:cNvPr id="24578" name="Рисунок 8" descr="http://900igr.net/up/datai/126756/0006-005-.jpg"/>
          <p:cNvPicPr>
            <a:picLocks noChangeAspect="1" noChangeArrowheads="1"/>
          </p:cNvPicPr>
          <p:nvPr/>
        </p:nvPicPr>
        <p:blipFill>
          <a:blip r:embed="rId4" cstate="print"/>
          <a:srcRect/>
          <a:stretch>
            <a:fillRect/>
          </a:stretch>
        </p:blipFill>
        <p:spPr bwMode="auto">
          <a:xfrm>
            <a:off x="5739063" y="1347536"/>
            <a:ext cx="2194260" cy="2950335"/>
          </a:xfrm>
          <a:prstGeom prst="rect">
            <a:avLst/>
          </a:prstGeom>
          <a:ln>
            <a:noFill/>
          </a:ln>
          <a:effectLst>
            <a:softEdge rad="112500"/>
          </a:effectLst>
        </p:spPr>
      </p:pic>
      <p:sp>
        <p:nvSpPr>
          <p:cNvPr id="9" name="TextBox 8"/>
          <p:cNvSpPr txBox="1"/>
          <p:nvPr/>
        </p:nvSpPr>
        <p:spPr>
          <a:xfrm>
            <a:off x="4523874" y="4403557"/>
            <a:ext cx="4451684" cy="2308324"/>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Памятник героям-пожарным </a:t>
            </a:r>
            <a:r>
              <a:rPr lang="ru-RU" sz="1400" dirty="0" smtClean="0">
                <a:latin typeface="Times New Roman" pitchFamily="18" charset="0"/>
                <a:cs typeface="Times New Roman" pitchFamily="18" charset="0"/>
              </a:rPr>
              <a:t>погибшим в ВОВ в Екатеринбурге, установлен у главного корпуса Уральского института государственной противопожарной службы МЧС России, находящийся в городе Екатеринбурге на улице Мира, строение 22. В честь героически умерших воинов-пожарных, не вернувшихся с полей войны в 2004 году установили постамент около главного корпуса института противопожарной службы МЧС России.</a:t>
            </a:r>
            <a:r>
              <a:rPr lang="ru-RU" dirty="0" smtClean="0"/>
              <a:t/>
            </a:r>
            <a:br>
              <a:rPr lang="ru-RU" dirty="0" smtClean="0"/>
            </a:br>
            <a:endParaRPr lang="ru-RU" dirty="0"/>
          </a:p>
        </p:txBody>
      </p:sp>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806116" y="445168"/>
            <a:ext cx="3248526" cy="984885"/>
          </a:xfrm>
          <a:prstGeom prst="rect">
            <a:avLst/>
          </a:prstGeom>
          <a:noFill/>
        </p:spPr>
        <p:txBody>
          <a:bodyPr wrap="square" rtlCol="0">
            <a:spAutoFit/>
          </a:bodyPr>
          <a:lstStyle/>
          <a:p>
            <a:pPr algn="ctr"/>
            <a:r>
              <a:rPr lang="ru-RU" sz="2000" b="1" dirty="0" smtClean="0">
                <a:solidFill>
                  <a:schemeClr val="accent4">
                    <a:lumMod val="50000"/>
                  </a:schemeClr>
                </a:solidFill>
                <a:latin typeface="Times New Roman" pitchFamily="18" charset="0"/>
                <a:cs typeface="Times New Roman" pitchFamily="18" charset="0"/>
              </a:rPr>
              <a:t>Памятник «Воинам-спортсменам Урала»</a:t>
            </a:r>
          </a:p>
          <a:p>
            <a:endParaRPr lang="ru-RU" dirty="0"/>
          </a:p>
        </p:txBody>
      </p:sp>
      <p:pic>
        <p:nvPicPr>
          <p:cNvPr id="22529" name="Рисунок 9" descr="https://media-cdn.tripadvisor.com/media/photo-s/07/74/e0/2e/caption.jpg"/>
          <p:cNvPicPr>
            <a:picLocks noChangeAspect="1" noChangeArrowheads="1"/>
          </p:cNvPicPr>
          <p:nvPr/>
        </p:nvPicPr>
        <p:blipFill>
          <a:blip r:embed="rId3" cstate="print"/>
          <a:srcRect/>
          <a:stretch>
            <a:fillRect/>
          </a:stretch>
        </p:blipFill>
        <p:spPr bwMode="auto">
          <a:xfrm>
            <a:off x="1347536" y="1251285"/>
            <a:ext cx="1888959" cy="2522523"/>
          </a:xfrm>
          <a:prstGeom prst="rect">
            <a:avLst/>
          </a:prstGeom>
          <a:ln>
            <a:noFill/>
          </a:ln>
          <a:effectLst>
            <a:softEdge rad="112500"/>
          </a:effectLst>
        </p:spPr>
      </p:pic>
      <p:sp>
        <p:nvSpPr>
          <p:cNvPr id="6" name="TextBox 5"/>
          <p:cNvSpPr txBox="1"/>
          <p:nvPr/>
        </p:nvSpPr>
        <p:spPr>
          <a:xfrm>
            <a:off x="4896853" y="445168"/>
            <a:ext cx="3140242" cy="707886"/>
          </a:xfrm>
          <a:prstGeom prst="rect">
            <a:avLst/>
          </a:prstGeom>
          <a:noFill/>
        </p:spPr>
        <p:txBody>
          <a:bodyPr wrap="square" rtlCol="0">
            <a:spAutoFit/>
          </a:bodyPr>
          <a:lstStyle/>
          <a:p>
            <a:pPr algn="ctr"/>
            <a:r>
              <a:rPr lang="ru-RU" sz="2000" b="1" dirty="0" smtClean="0">
                <a:solidFill>
                  <a:schemeClr val="accent4">
                    <a:lumMod val="50000"/>
                  </a:schemeClr>
                </a:solidFill>
                <a:latin typeface="Times New Roman" pitchFamily="18" charset="0"/>
                <a:cs typeface="Times New Roman" pitchFamily="18" charset="0"/>
              </a:rPr>
              <a:t>Памятник Г.К.Жукову</a:t>
            </a:r>
          </a:p>
          <a:p>
            <a:pPr algn="ctr"/>
            <a:endParaRPr lang="ru-RU" sz="2000" b="1" dirty="0">
              <a:solidFill>
                <a:schemeClr val="accent4">
                  <a:lumMod val="50000"/>
                </a:schemeClr>
              </a:solidFill>
              <a:latin typeface="Times New Roman" pitchFamily="18" charset="0"/>
              <a:cs typeface="Times New Roman" pitchFamily="18" charset="0"/>
            </a:endParaRPr>
          </a:p>
        </p:txBody>
      </p:sp>
      <p:pic>
        <p:nvPicPr>
          <p:cNvPr id="22530" name="Рисунок 10" descr="https://i9.photo.2gis.com/images/geo/9/1266637407613839_5582.jpg"/>
          <p:cNvPicPr>
            <a:picLocks noChangeAspect="1" noChangeArrowheads="1"/>
          </p:cNvPicPr>
          <p:nvPr/>
        </p:nvPicPr>
        <p:blipFill>
          <a:blip r:embed="rId4" cstate="print"/>
          <a:srcRect/>
          <a:stretch>
            <a:fillRect/>
          </a:stretch>
        </p:blipFill>
        <p:spPr bwMode="auto">
          <a:xfrm>
            <a:off x="4872606" y="1287379"/>
            <a:ext cx="3609657" cy="2382253"/>
          </a:xfrm>
          <a:prstGeom prst="rect">
            <a:avLst/>
          </a:prstGeom>
          <a:ln>
            <a:noFill/>
          </a:ln>
          <a:effectLst>
            <a:softEdge rad="112500"/>
          </a:effectLst>
        </p:spPr>
      </p:pic>
      <p:sp>
        <p:nvSpPr>
          <p:cNvPr id="8" name="TextBox 7"/>
          <p:cNvSpPr txBox="1"/>
          <p:nvPr/>
        </p:nvSpPr>
        <p:spPr>
          <a:xfrm>
            <a:off x="168443" y="3705727"/>
            <a:ext cx="4391526" cy="3108543"/>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Памятник воинам-спортсменам Урала</a:t>
            </a:r>
            <a:r>
              <a:rPr lang="ru-RU" sz="1400" dirty="0" smtClean="0">
                <a:latin typeface="Times New Roman" pitchFamily="18" charset="0"/>
                <a:cs typeface="Times New Roman" pitchFamily="18" charset="0"/>
              </a:rPr>
              <a:t>, участникам Великой Отечественной войны установлен на аллее Ледового Дворца Спорта в городе Екатеринбурге на улице Большакова, 90. Это единственный в своем роде памятник спортсменам, участникам войны 1941-1945 годов. С 1941 по 1945 года для нужд армии в спортивных организациях Свердловска и области по специальной программе было подготовлено два с половиной миллиона лыжников, обучено рукопашному бою свыше семьсот тысяч юношей, плаванию с боевым снаряжением - двести тысяч человек. Из спортсменов формировались специальные подразделения, которые выполняли особые задания на фронте и в тылу врага.</a:t>
            </a:r>
            <a:endParaRPr lang="ru-RU" sz="1400" dirty="0">
              <a:latin typeface="Times New Roman" pitchFamily="18" charset="0"/>
              <a:cs typeface="Times New Roman" pitchFamily="18" charset="0"/>
            </a:endParaRPr>
          </a:p>
        </p:txBody>
      </p:sp>
      <p:sp>
        <p:nvSpPr>
          <p:cNvPr id="9" name="TextBox 8"/>
          <p:cNvSpPr txBox="1"/>
          <p:nvPr/>
        </p:nvSpPr>
        <p:spPr>
          <a:xfrm>
            <a:off x="4824663" y="4006516"/>
            <a:ext cx="3874169" cy="2246769"/>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Памятник маршалу Жукову Георгию Константиновичу</a:t>
            </a:r>
            <a:r>
              <a:rPr lang="ru-RU" sz="1400" dirty="0" smtClean="0">
                <a:latin typeface="Times New Roman" pitchFamily="18" charset="0"/>
                <a:cs typeface="Times New Roman" pitchFamily="18" charset="0"/>
              </a:rPr>
              <a:t> установлен на проспекте Ленина города Екатеринбурга перед зданием Штаба </a:t>
            </a:r>
            <a:r>
              <a:rPr lang="ru-RU" sz="1400" dirty="0" err="1" smtClean="0">
                <a:latin typeface="Times New Roman" pitchFamily="18" charset="0"/>
                <a:cs typeface="Times New Roman" pitchFamily="18" charset="0"/>
              </a:rPr>
              <a:t>Приволжско</a:t>
            </a:r>
            <a:r>
              <a:rPr lang="ru-RU" sz="1400" dirty="0" smtClean="0">
                <a:latin typeface="Times New Roman" pitchFamily="18" charset="0"/>
                <a:cs typeface="Times New Roman" pitchFamily="18" charset="0"/>
              </a:rPr>
              <a:t> - Уральского военного округа в 1995 году, к юбилею Победы. С 23 июня 1941 года Г. К. Жуков член Ставки Верховного Главнокомандования, с августа 1942 года первый заместитель наркома обороны СССР и заместитель Верховного Главнокомандующего, Сталина.</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TextBox 4"/>
          <p:cNvSpPr txBox="1"/>
          <p:nvPr/>
        </p:nvSpPr>
        <p:spPr>
          <a:xfrm>
            <a:off x="1191125" y="288758"/>
            <a:ext cx="3272590" cy="1292662"/>
          </a:xfrm>
          <a:prstGeom prst="rect">
            <a:avLst/>
          </a:prstGeom>
          <a:noFill/>
        </p:spPr>
        <p:txBody>
          <a:bodyPr wrap="square" rtlCol="0">
            <a:spAutoFit/>
          </a:bodyPr>
          <a:lstStyle/>
          <a:p>
            <a:pPr algn="ctr"/>
            <a:r>
              <a:rPr lang="ru-RU" sz="2000" b="1" dirty="0" smtClean="0">
                <a:solidFill>
                  <a:schemeClr val="accent4">
                    <a:lumMod val="50000"/>
                  </a:schemeClr>
                </a:solidFill>
                <a:latin typeface="Times New Roman" pitchFamily="18" charset="0"/>
                <a:cs typeface="Times New Roman" pitchFamily="18" charset="0"/>
              </a:rPr>
              <a:t>Памятник Герою Советского Союза </a:t>
            </a:r>
          </a:p>
          <a:p>
            <a:pPr algn="ctr"/>
            <a:r>
              <a:rPr lang="ru-RU" sz="2000" b="1" dirty="0" smtClean="0">
                <a:solidFill>
                  <a:schemeClr val="accent4">
                    <a:lumMod val="50000"/>
                  </a:schemeClr>
                </a:solidFill>
                <a:latin typeface="Times New Roman" pitchFamily="18" charset="0"/>
                <a:cs typeface="Times New Roman" pitchFamily="18" charset="0"/>
              </a:rPr>
              <a:t>Н.И. Кузнецову</a:t>
            </a:r>
            <a:endParaRPr lang="ru-RU" sz="2000" dirty="0" smtClean="0">
              <a:solidFill>
                <a:schemeClr val="accent4">
                  <a:lumMod val="50000"/>
                </a:schemeClr>
              </a:solidFill>
              <a:latin typeface="Times New Roman" pitchFamily="18" charset="0"/>
              <a:cs typeface="Times New Roman" pitchFamily="18" charset="0"/>
            </a:endParaRPr>
          </a:p>
          <a:p>
            <a:endParaRPr lang="ru-RU" dirty="0"/>
          </a:p>
        </p:txBody>
      </p:sp>
      <p:pic>
        <p:nvPicPr>
          <p:cNvPr id="25603" name="Рисунок 12" descr="https://tagilka.ru/upload/iblock/261/2614963f115d9572ef1f008a5473a3ae.jpg"/>
          <p:cNvPicPr>
            <a:picLocks noChangeAspect="1" noChangeArrowheads="1"/>
          </p:cNvPicPr>
          <p:nvPr/>
        </p:nvPicPr>
        <p:blipFill>
          <a:blip r:embed="rId3" cstate="print"/>
          <a:srcRect/>
          <a:stretch>
            <a:fillRect/>
          </a:stretch>
        </p:blipFill>
        <p:spPr bwMode="auto">
          <a:xfrm>
            <a:off x="1191127" y="1684421"/>
            <a:ext cx="3087121" cy="2514600"/>
          </a:xfrm>
          <a:prstGeom prst="rect">
            <a:avLst/>
          </a:prstGeom>
          <a:ln>
            <a:noFill/>
          </a:ln>
          <a:effectLst>
            <a:softEdge rad="112500"/>
          </a:effectLst>
        </p:spPr>
      </p:pic>
      <p:pic>
        <p:nvPicPr>
          <p:cNvPr id="25604" name="Рисунок 13" descr="http://itd3.mycdn.me/image?id=853076858059&amp;t=20&amp;plc=WEB&amp;tkn=*9dPIPU9wDiH_rieSEpArCew1HFY"/>
          <p:cNvPicPr>
            <a:picLocks noChangeAspect="1" noChangeArrowheads="1"/>
          </p:cNvPicPr>
          <p:nvPr/>
        </p:nvPicPr>
        <p:blipFill>
          <a:blip r:embed="rId4" cstate="print"/>
          <a:srcRect/>
          <a:stretch>
            <a:fillRect/>
          </a:stretch>
        </p:blipFill>
        <p:spPr bwMode="auto">
          <a:xfrm>
            <a:off x="5125453" y="393175"/>
            <a:ext cx="3043989" cy="3809436"/>
          </a:xfrm>
          <a:prstGeom prst="rect">
            <a:avLst/>
          </a:prstGeom>
          <a:ln>
            <a:noFill/>
          </a:ln>
          <a:effectLst>
            <a:softEdge rad="112500"/>
          </a:effectLst>
        </p:spPr>
      </p:pic>
      <p:sp>
        <p:nvSpPr>
          <p:cNvPr id="9" name="TextBox 8"/>
          <p:cNvSpPr txBox="1"/>
          <p:nvPr/>
        </p:nvSpPr>
        <p:spPr>
          <a:xfrm>
            <a:off x="553453" y="4295274"/>
            <a:ext cx="7591926" cy="2308324"/>
          </a:xfrm>
          <a:prstGeom prst="rect">
            <a:avLst/>
          </a:prstGeom>
          <a:noFill/>
        </p:spPr>
        <p:txBody>
          <a:bodyPr wrap="square" rtlCol="0">
            <a:spAutoFit/>
          </a:bodyPr>
          <a:lstStyle/>
          <a:p>
            <a:r>
              <a:rPr lang="ru-RU" sz="1400" dirty="0" smtClean="0">
                <a:latin typeface="Times New Roman" pitchFamily="18" charset="0"/>
                <a:cs typeface="Times New Roman" pitchFamily="18" charset="0"/>
              </a:rPr>
              <a:t>Памятник Герою Советского Союза Николаю Николаевичу Кузнецову установлен в непосредственной близости от бывшего Дома культуры Уральского завода тяжелого машиностроения (</a:t>
            </a:r>
            <a:r>
              <a:rPr lang="ru-RU" sz="1400" dirty="0" err="1" smtClean="0">
                <a:latin typeface="Times New Roman" pitchFamily="18" charset="0"/>
                <a:cs typeface="Times New Roman" pitchFamily="18" charset="0"/>
              </a:rPr>
              <a:t>Уралмаша</a:t>
            </a:r>
            <a:r>
              <a:rPr lang="ru-RU" sz="1400" dirty="0" smtClean="0">
                <a:latin typeface="Times New Roman" pitchFamily="18" charset="0"/>
                <a:cs typeface="Times New Roman" pitchFamily="18" charset="0"/>
              </a:rPr>
              <a:t>), ныне здание принадлежит Областному Дворцу </a:t>
            </a:r>
            <a:r>
              <a:rPr lang="ru-RU" sz="1400" dirty="0" err="1" smtClean="0">
                <a:latin typeface="Times New Roman" pitchFamily="18" charset="0"/>
                <a:cs typeface="Times New Roman" pitchFamily="18" charset="0"/>
              </a:rPr>
              <a:t>народноготворчества</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Николай Кузнецов был профессиональным разведчиком, который проявил свой талант в годы Великой Отечественной войны, за что был посмертно награжден высоким званием Героя Советского Союза.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Памятник бывшему работнику завода, прославленному разведчику, герою был создан на средства, собранные коллективом завода и местными жителями. Авторами памятника являются скульпторы Г. </a:t>
            </a:r>
            <a:r>
              <a:rPr lang="ru-RU" sz="1400" dirty="0" err="1" smtClean="0">
                <a:latin typeface="Times New Roman" pitchFamily="18" charset="0"/>
                <a:cs typeface="Times New Roman" pitchFamily="18" charset="0"/>
              </a:rPr>
              <a:t>Белянкин</a:t>
            </a:r>
            <a:r>
              <a:rPr lang="ru-RU" sz="1400" dirty="0" smtClean="0">
                <a:latin typeface="Times New Roman" pitchFamily="18" charset="0"/>
                <a:cs typeface="Times New Roman" pitchFamily="18" charset="0"/>
              </a:rPr>
              <a:t> и В. Егоров</a:t>
            </a:r>
            <a:r>
              <a:rPr lang="ru-RU" dirty="0" smtClean="0"/>
              <a:t>.</a:t>
            </a:r>
            <a:endParaRPr lang="ru-RU" dirty="0"/>
          </a:p>
        </p:txBody>
      </p:sp>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TextBox 4"/>
          <p:cNvSpPr txBox="1"/>
          <p:nvPr/>
        </p:nvSpPr>
        <p:spPr>
          <a:xfrm>
            <a:off x="228599" y="240632"/>
            <a:ext cx="8361948" cy="1292662"/>
          </a:xfrm>
          <a:prstGeom prst="rect">
            <a:avLst/>
          </a:prstGeom>
          <a:noFill/>
        </p:spPr>
        <p:txBody>
          <a:bodyPr wrap="square" rtlCol="0">
            <a:spAutoFit/>
          </a:bodyPr>
          <a:lstStyle/>
          <a:p>
            <a:pPr algn="ctr"/>
            <a:r>
              <a:rPr lang="ru-RU" sz="2000" b="1" dirty="0" smtClean="0">
                <a:solidFill>
                  <a:schemeClr val="accent4">
                    <a:lumMod val="50000"/>
                  </a:schemeClr>
                </a:solidFill>
                <a:latin typeface="Times New Roman" pitchFamily="18" charset="0"/>
                <a:cs typeface="Times New Roman" pitchFamily="18" charset="0"/>
              </a:rPr>
              <a:t>Памятник </a:t>
            </a:r>
          </a:p>
          <a:p>
            <a:pPr algn="ctr"/>
            <a:r>
              <a:rPr lang="ru-RU" sz="2000" b="1" dirty="0" smtClean="0">
                <a:solidFill>
                  <a:schemeClr val="accent4">
                    <a:lumMod val="50000"/>
                  </a:schemeClr>
                </a:solidFill>
                <a:latin typeface="Times New Roman" pitchFamily="18" charset="0"/>
                <a:cs typeface="Times New Roman" pitchFamily="18" charset="0"/>
              </a:rPr>
              <a:t>«Воинам-мотоциклистам 7-го отдельного гвардейского разведывательного Пражского батальона»</a:t>
            </a:r>
            <a:endParaRPr lang="ru-RU" sz="2000" dirty="0" smtClean="0">
              <a:solidFill>
                <a:schemeClr val="accent4">
                  <a:lumMod val="50000"/>
                </a:schemeClr>
              </a:solidFill>
              <a:latin typeface="Times New Roman" pitchFamily="18" charset="0"/>
              <a:cs typeface="Times New Roman" pitchFamily="18" charset="0"/>
            </a:endParaRPr>
          </a:p>
          <a:p>
            <a:endParaRPr lang="ru-RU" dirty="0"/>
          </a:p>
        </p:txBody>
      </p:sp>
      <p:pic>
        <p:nvPicPr>
          <p:cNvPr id="23554" name="Рисунок 11" descr="https://img.lookmytrips.com/images/look6jqm/big-56b089d6ff936721fb0a0d12-57fcb251590b8-1bvpcih.jpg"/>
          <p:cNvPicPr>
            <a:picLocks noChangeAspect="1" noChangeArrowheads="1"/>
          </p:cNvPicPr>
          <p:nvPr/>
        </p:nvPicPr>
        <p:blipFill>
          <a:blip r:embed="rId3" cstate="print"/>
          <a:srcRect/>
          <a:stretch>
            <a:fillRect/>
          </a:stretch>
        </p:blipFill>
        <p:spPr bwMode="auto">
          <a:xfrm>
            <a:off x="5044822" y="1648325"/>
            <a:ext cx="3686621" cy="3753854"/>
          </a:xfrm>
          <a:prstGeom prst="rect">
            <a:avLst/>
          </a:prstGeom>
          <a:ln>
            <a:noFill/>
          </a:ln>
          <a:effectLst>
            <a:softEdge rad="112500"/>
          </a:effectLst>
        </p:spPr>
      </p:pic>
      <p:sp>
        <p:nvSpPr>
          <p:cNvPr id="10" name="TextBox 9"/>
          <p:cNvSpPr txBox="1"/>
          <p:nvPr/>
        </p:nvSpPr>
        <p:spPr>
          <a:xfrm>
            <a:off x="312821" y="1744579"/>
            <a:ext cx="4692316" cy="3970318"/>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Памятник воинам-мотоциклистам </a:t>
            </a:r>
            <a:r>
              <a:rPr lang="ru-RU" sz="1400" dirty="0" smtClean="0">
                <a:latin typeface="Times New Roman" pitchFamily="18" charset="0"/>
                <a:cs typeface="Times New Roman" pitchFamily="18" charset="0"/>
              </a:rPr>
              <a:t>7-го отдельного гвардейского разведывательного Пражского орденов Богдана Хмельницкого, Александра Невского и Красной Звезды батальона установлен на территории Центрального парка культуры и отдыха имени Маяковского в городе Екатеринбурге по адресу: улица Мичурина, 230. Памятник представляет собой колесо от мотоцикла, которое исковеркано взрывом. Спицы, по замыслу автора, символизируют лучи славы. Внутренний обод колеса служит дорогой, по которой мчится мотоцикл, а за ним идет бой. Внешний обод, служит памятной доской, на которой записаны 133 фамилии разведчиков и названия военных операций во время проведения, которых они погибли. Здесь также отображен адрес полевой почты батальона: «Полевая почта 51123».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Это единственный в России памятник воинам-мотоциклистам</a:t>
            </a:r>
            <a:r>
              <a:rPr lang="ru-RU" sz="1400" dirty="0" smtClean="0"/>
              <a:t>. </a:t>
            </a:r>
          </a:p>
          <a:p>
            <a:endParaRPr lang="ru-RU" sz="1400" dirty="0"/>
          </a:p>
        </p:txBody>
      </p:sp>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Box 8"/>
          <p:cNvSpPr txBox="1"/>
          <p:nvPr/>
        </p:nvSpPr>
        <p:spPr>
          <a:xfrm>
            <a:off x="1251284" y="240632"/>
            <a:ext cx="6376737" cy="1292662"/>
          </a:xfrm>
          <a:prstGeom prst="rect">
            <a:avLst/>
          </a:prstGeom>
          <a:noFill/>
        </p:spPr>
        <p:txBody>
          <a:bodyPr wrap="square" rtlCol="0">
            <a:spAutoFit/>
          </a:bodyPr>
          <a:lstStyle/>
          <a:p>
            <a:pPr algn="ctr"/>
            <a:r>
              <a:rPr lang="ru-RU" sz="2000" b="1" dirty="0" smtClean="0">
                <a:solidFill>
                  <a:schemeClr val="accent4">
                    <a:lumMod val="50000"/>
                  </a:schemeClr>
                </a:solidFill>
                <a:latin typeface="Times New Roman" pitchFamily="18" charset="0"/>
                <a:cs typeface="Times New Roman" pitchFamily="18" charset="0"/>
              </a:rPr>
              <a:t>Памятник </a:t>
            </a:r>
          </a:p>
          <a:p>
            <a:pPr algn="ctr"/>
            <a:r>
              <a:rPr lang="ru-RU" sz="2000" b="1" dirty="0" smtClean="0">
                <a:solidFill>
                  <a:schemeClr val="accent4">
                    <a:lumMod val="50000"/>
                  </a:schemeClr>
                </a:solidFill>
                <a:latin typeface="Times New Roman" pitchFamily="18" charset="0"/>
                <a:cs typeface="Times New Roman" pitchFamily="18" charset="0"/>
              </a:rPr>
              <a:t>«Воинам Уральского добровольческого танкового корпуса»</a:t>
            </a:r>
          </a:p>
          <a:p>
            <a:endParaRPr lang="ru-RU" dirty="0"/>
          </a:p>
        </p:txBody>
      </p:sp>
      <p:sp>
        <p:nvSpPr>
          <p:cNvPr id="11" name="TextBox 10"/>
          <p:cNvSpPr txBox="1"/>
          <p:nvPr/>
        </p:nvSpPr>
        <p:spPr>
          <a:xfrm>
            <a:off x="685800" y="1780674"/>
            <a:ext cx="3838074" cy="3816429"/>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Памятник танкистам, воинам Уральского Добровольческого танкового корпуса </a:t>
            </a:r>
            <a:r>
              <a:rPr lang="ru-RU" sz="1400" dirty="0" smtClean="0">
                <a:latin typeface="Times New Roman" pitchFamily="18" charset="0"/>
                <a:cs typeface="Times New Roman" pitchFamily="18" charset="0"/>
              </a:rPr>
              <a:t>находится на Привокзальной площади Железнодорожного района города Екатеринбурга. Авторы монумента: скульпторы В. М. </a:t>
            </a:r>
            <a:r>
              <a:rPr lang="ru-RU" sz="1400" dirty="0" err="1" smtClean="0">
                <a:latin typeface="Times New Roman" pitchFamily="18" charset="0"/>
                <a:cs typeface="Times New Roman" pitchFamily="18" charset="0"/>
              </a:rPr>
              <a:t>Друзин</a:t>
            </a:r>
            <a:r>
              <a:rPr lang="ru-RU" sz="1400" dirty="0" smtClean="0">
                <a:latin typeface="Times New Roman" pitchFamily="18" charset="0"/>
                <a:cs typeface="Times New Roman" pitchFamily="18" charset="0"/>
              </a:rPr>
              <a:t> и П. А. Сажин; архитектор Г. И. </a:t>
            </a:r>
            <a:r>
              <a:rPr lang="ru-RU" sz="1400" dirty="0" err="1" smtClean="0">
                <a:latin typeface="Times New Roman" pitchFamily="18" charset="0"/>
                <a:cs typeface="Times New Roman" pitchFamily="18" charset="0"/>
              </a:rPr>
              <a:t>Белянкин</a:t>
            </a:r>
            <a:r>
              <a:rPr lang="ru-RU" sz="1400" dirty="0" smtClean="0">
                <a:latin typeface="Times New Roman" pitchFamily="18" charset="0"/>
                <a:cs typeface="Times New Roman" pitchFamily="18" charset="0"/>
              </a:rPr>
              <a:t>. Уральский Добровольческий танковый корпус был создан в 1943 году по инициативе рабочих Свердловска, Челябинска и Перми. Все необходимое для нужд корпуса обмундирование и военная техника было приобретено на средства рабочих или изготовлено ими сверх плана. Среди огромного количества народа, обратившегося с просьбой о зачислении их в ряды добровольцев, проходил тщательный отбор кандидатов. </a:t>
            </a:r>
          </a:p>
          <a:p>
            <a:endParaRPr lang="ru-RU" dirty="0"/>
          </a:p>
        </p:txBody>
      </p:sp>
      <p:pic>
        <p:nvPicPr>
          <p:cNvPr id="26626" name="Рисунок 14" descr="https://avatars.mds.yandex.net/get-pdb/1054037/e8f05958-6e01-40eb-bec5-0bc566a705bf/s1200"/>
          <p:cNvPicPr>
            <a:picLocks noChangeAspect="1" noChangeArrowheads="1"/>
          </p:cNvPicPr>
          <p:nvPr/>
        </p:nvPicPr>
        <p:blipFill>
          <a:blip r:embed="rId3" cstate="print"/>
          <a:srcRect/>
          <a:stretch>
            <a:fillRect/>
          </a:stretch>
        </p:blipFill>
        <p:spPr bwMode="auto">
          <a:xfrm>
            <a:off x="4932947" y="1215189"/>
            <a:ext cx="3808924" cy="2537245"/>
          </a:xfrm>
          <a:prstGeom prst="rect">
            <a:avLst/>
          </a:prstGeom>
          <a:ln>
            <a:noFill/>
          </a:ln>
          <a:effectLst>
            <a:softEdge rad="112500"/>
          </a:effectLst>
        </p:spPr>
      </p:pic>
      <p:pic>
        <p:nvPicPr>
          <p:cNvPr id="26627" name="Рисунок 15" descr="https://xn--d1abacdeqluciba1a2o.xn--80acgfbsl1azdqr.xn--p1ai/media/news/news_67326_image_900x_.jpg"/>
          <p:cNvPicPr>
            <a:picLocks noChangeAspect="1" noChangeArrowheads="1"/>
          </p:cNvPicPr>
          <p:nvPr/>
        </p:nvPicPr>
        <p:blipFill>
          <a:blip r:embed="rId4" cstate="print"/>
          <a:srcRect/>
          <a:stretch>
            <a:fillRect/>
          </a:stretch>
        </p:blipFill>
        <p:spPr bwMode="auto">
          <a:xfrm>
            <a:off x="4920916" y="3988517"/>
            <a:ext cx="3838073" cy="2556662"/>
          </a:xfrm>
          <a:prstGeom prst="rect">
            <a:avLst/>
          </a:prstGeom>
          <a:ln>
            <a:noFill/>
          </a:ln>
          <a:effectLst>
            <a:softEdge rad="112500"/>
          </a:effectLst>
        </p:spPr>
      </p:pic>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1215189" y="500222"/>
            <a:ext cx="6593305" cy="1200329"/>
          </a:xfrm>
          <a:prstGeom prst="rect">
            <a:avLst/>
          </a:prstGeom>
        </p:spPr>
        <p:txBody>
          <a:bodyPr wrap="square">
            <a:spAutoFit/>
          </a:bodyPr>
          <a:lstStyle/>
          <a:p>
            <a:pPr marL="342900" indent="-342900" algn="ctr"/>
            <a:r>
              <a:rPr lang="ru-RU" sz="2400" b="1" dirty="0" smtClean="0">
                <a:ln w="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История города Свердловска в годы Великой отечественной войны </a:t>
            </a:r>
          </a:p>
          <a:p>
            <a:pPr marL="342900" indent="-342900" algn="ctr"/>
            <a:r>
              <a:rPr lang="ru-RU" sz="2400" b="1" dirty="0" smtClean="0">
                <a:ln w="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(1941-1945гг.)</a:t>
            </a:r>
            <a:endParaRPr lang="ru-RU" sz="2400" b="1" dirty="0">
              <a:ln w="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69232" y="1728083"/>
            <a:ext cx="4523874" cy="4832092"/>
          </a:xfrm>
          <a:prstGeom prst="rect">
            <a:avLst/>
          </a:prstGeom>
        </p:spPr>
        <p:txBody>
          <a:bodyPr wrap="square">
            <a:spAutoFit/>
          </a:bodyPr>
          <a:lstStyle/>
          <a:p>
            <a:pPr algn="just"/>
            <a:r>
              <a:rPr lang="ru-RU" sz="1400" dirty="0" smtClean="0">
                <a:latin typeface="Times New Roman" pitchFamily="18" charset="0"/>
                <a:cs typeface="Times New Roman" pitchFamily="18" charset="0"/>
              </a:rPr>
              <a:t>С первых месяцев войны Свердловск стал одной из главных </a:t>
            </a:r>
            <a:r>
              <a:rPr lang="ru-RU" sz="1400" b="1" dirty="0" smtClean="0">
                <a:latin typeface="Times New Roman" pitchFamily="18" charset="0"/>
                <a:cs typeface="Times New Roman" pitchFamily="18" charset="0"/>
              </a:rPr>
              <a:t>промышленных площадок страны</a:t>
            </a:r>
            <a:r>
              <a:rPr lang="ru-RU" sz="1400" dirty="0" smtClean="0">
                <a:latin typeface="Times New Roman" pitchFamily="18" charset="0"/>
                <a:cs typeface="Times New Roman" pitchFamily="18" charset="0"/>
              </a:rPr>
              <a:t>. Сюда были эвакуированы более 700 предприятий из западных областей Советского Союза. Некоторые из них сливались с предприятиями того же профиля, другие становились предтечей новых отраслей свердловской промышленности. Не было таких видов военной продукции, которые не изготавливались на Урале. Всего за годы войны было изготовлено свыше 19000 бронекорпусов средних и тяжелых танков, а также самоходных артиллерийских установок; выпущено около 6000 единиц бронетанковой техники. И это не считая снарядов, патронов, автоматов. На </a:t>
            </a:r>
            <a:r>
              <a:rPr lang="ru-RU" sz="1400" dirty="0" err="1" smtClean="0">
                <a:latin typeface="Times New Roman" pitchFamily="18" charset="0"/>
                <a:cs typeface="Times New Roman" pitchFamily="18" charset="0"/>
              </a:rPr>
              <a:t>Уралмашзаводе</a:t>
            </a:r>
            <a:r>
              <a:rPr lang="ru-RU" sz="1400" dirty="0" smtClean="0">
                <a:latin typeface="Times New Roman" pitchFamily="18" charset="0"/>
                <a:cs typeface="Times New Roman" pitchFamily="18" charset="0"/>
              </a:rPr>
              <a:t> делали корпуса для тяжелых танков, гаубицы, позже — началось производство танков Т-34, СУ-85. На </a:t>
            </a:r>
            <a:r>
              <a:rPr lang="ru-RU" sz="1400" dirty="0" err="1" smtClean="0">
                <a:latin typeface="Times New Roman" pitchFamily="18" charset="0"/>
                <a:cs typeface="Times New Roman" pitchFamily="18" charset="0"/>
              </a:rPr>
              <a:t>Уралмаше</a:t>
            </a:r>
            <a:r>
              <a:rPr lang="ru-RU" sz="1400" dirty="0" smtClean="0">
                <a:latin typeface="Times New Roman" pitchFamily="18" charset="0"/>
                <a:cs typeface="Times New Roman" pitchFamily="18" charset="0"/>
              </a:rPr>
              <a:t> выпускалась самоходная установка — САУ СУ-122, которая сыграла большую роль в снятии блокады Ленинграда. Здесь же были спроектированы и выпущены сначала СУ-85 (они истребили большую часть немецких танковых войск), а в завершение войны —</a:t>
            </a:r>
            <a:r>
              <a:rPr lang="ru-RU" sz="1400" b="1" dirty="0" smtClean="0">
                <a:latin typeface="Times New Roman" pitchFamily="18" charset="0"/>
                <a:cs typeface="Times New Roman" pitchFamily="18" charset="0"/>
              </a:rPr>
              <a:t> СУ-100 — очень эффективный истребитель танков.</a:t>
            </a:r>
            <a:endParaRPr lang="ru-RU" sz="1400" dirty="0">
              <a:latin typeface="Times New Roman" pitchFamily="18" charset="0"/>
              <a:cs typeface="Times New Roman" pitchFamily="18" charset="0"/>
            </a:endParaRPr>
          </a:p>
        </p:txBody>
      </p:sp>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3" cstate="print"/>
          <a:srcRect/>
          <a:stretch>
            <a:fillRect/>
          </a:stretch>
        </p:blipFill>
        <p:spPr bwMode="auto">
          <a:xfrm>
            <a:off x="5496336" y="3981234"/>
            <a:ext cx="3173850" cy="2336240"/>
          </a:xfrm>
          <a:prstGeom prst="rect">
            <a:avLst/>
          </a:prstGeom>
          <a:ln>
            <a:noFill/>
          </a:ln>
          <a:effectLst>
            <a:softEdge rad="112500"/>
          </a:effectLst>
        </p:spPr>
      </p:pic>
      <p:pic>
        <p:nvPicPr>
          <p:cNvPr id="1030" name="Picture 6"/>
          <p:cNvPicPr>
            <a:picLocks noChangeAspect="1" noChangeArrowheads="1"/>
          </p:cNvPicPr>
          <p:nvPr/>
        </p:nvPicPr>
        <p:blipFill>
          <a:blip r:embed="rId4" cstate="print"/>
          <a:srcRect/>
          <a:stretch>
            <a:fillRect/>
          </a:stretch>
        </p:blipFill>
        <p:spPr bwMode="auto">
          <a:xfrm>
            <a:off x="5519927" y="1650585"/>
            <a:ext cx="3107042" cy="2345553"/>
          </a:xfrm>
          <a:prstGeom prst="rect">
            <a:avLst/>
          </a:prstGeom>
          <a:ln>
            <a:noFill/>
          </a:ln>
          <a:effectLst>
            <a:softEdge rad="112500"/>
          </a:effectLst>
        </p:spPr>
      </p:pic>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Box 8"/>
          <p:cNvSpPr txBox="1"/>
          <p:nvPr/>
        </p:nvSpPr>
        <p:spPr>
          <a:xfrm>
            <a:off x="584908" y="980097"/>
            <a:ext cx="3188369" cy="5324535"/>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За период 1941–1945 годов в Свердловской области был развёрнут 161 госпиталь</a:t>
            </a:r>
            <a:r>
              <a:rPr lang="ru-RU" sz="1400" dirty="0" smtClean="0">
                <a:latin typeface="Times New Roman" pitchFamily="18" charset="0"/>
                <a:cs typeface="Times New Roman" pitchFamily="18" charset="0"/>
              </a:rPr>
              <a:t>, 49 из них — в самом Свердловске. На Урал согласно принятой очерёдности лечения попадали самые тяжёлые раненые, требующие длительного пребывания под наблюдением врачей. Хотелось бы остановиться на том факте, что, когда началась война, поступило распоряжение освободить школу №80 под госпиталь и директор школы вместе с учителями и учениками, в двухдневных срок освободили школу, и подготовили здание под госпиталь, а сами переехали в школу №68.    Свердловчане старались всячески поддержать раненых в госпиталях. Для них устраивали концерты и спектакли. За годы войны артисты Свердловской области дали более 20 000 концертов на фронте и в тылу. </a:t>
            </a:r>
          </a:p>
          <a:p>
            <a:pPr algn="ctr"/>
            <a:endParaRPr lang="ru-RU" dirty="0"/>
          </a:p>
        </p:txBody>
      </p:sp>
      <p:sp>
        <p:nvSpPr>
          <p:cNvPr id="17413" name="AutoShape 5" descr="https://s2.stc.all.kpcdn.net/best/tomsk/tomsk-letopis-victory/images/tild3031-6264-4262-b864-643938376537__phot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5" name="Picture 7"/>
          <p:cNvPicPr>
            <a:picLocks noChangeAspect="1" noChangeArrowheads="1"/>
          </p:cNvPicPr>
          <p:nvPr/>
        </p:nvPicPr>
        <p:blipFill>
          <a:blip r:embed="rId3" cstate="print"/>
          <a:srcRect/>
          <a:stretch>
            <a:fillRect/>
          </a:stretch>
        </p:blipFill>
        <p:spPr bwMode="auto">
          <a:xfrm>
            <a:off x="4211138" y="3644506"/>
            <a:ext cx="4030494" cy="2660126"/>
          </a:xfrm>
          <a:prstGeom prst="rect">
            <a:avLst/>
          </a:prstGeom>
          <a:ln>
            <a:noFill/>
          </a:ln>
          <a:effectLst>
            <a:softEdge rad="112500"/>
          </a:effectLst>
        </p:spPr>
      </p:pic>
      <p:pic>
        <p:nvPicPr>
          <p:cNvPr id="17416" name="Picture 8"/>
          <p:cNvPicPr>
            <a:picLocks noChangeAspect="1" noChangeArrowheads="1"/>
          </p:cNvPicPr>
          <p:nvPr/>
        </p:nvPicPr>
        <p:blipFill>
          <a:blip r:embed="rId4" cstate="print"/>
          <a:srcRect/>
          <a:stretch>
            <a:fillRect/>
          </a:stretch>
        </p:blipFill>
        <p:spPr bwMode="auto">
          <a:xfrm>
            <a:off x="4199021" y="553453"/>
            <a:ext cx="3862138" cy="2715566"/>
          </a:xfrm>
          <a:prstGeom prst="rect">
            <a:avLst/>
          </a:prstGeom>
          <a:ln>
            <a:noFill/>
          </a:ln>
          <a:effectLst>
            <a:softEdge rad="112500"/>
          </a:effectLst>
        </p:spPr>
      </p:pic>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589545" y="649704"/>
            <a:ext cx="3344781" cy="5693866"/>
          </a:xfrm>
          <a:prstGeom prst="rect">
            <a:avLst/>
          </a:prstGeom>
          <a:noFill/>
        </p:spPr>
        <p:txBody>
          <a:bodyPr wrap="square" rtlCol="0">
            <a:spAutoFit/>
          </a:bodyPr>
          <a:lstStyle/>
          <a:p>
            <a:pPr fontAlgn="base"/>
            <a:endParaRPr lang="ru-RU" sz="1400" b="1" dirty="0" smtClean="0">
              <a:latin typeface="Times New Roman" pitchFamily="18" charset="0"/>
              <a:cs typeface="Times New Roman" pitchFamily="18" charset="0"/>
            </a:endParaRPr>
          </a:p>
          <a:p>
            <a:pPr algn="just" fontAlgn="base"/>
            <a:r>
              <a:rPr lang="ru-RU" sz="1400" b="1" dirty="0" smtClean="0">
                <a:latin typeface="Times New Roman" pitchFamily="18" charset="0"/>
                <a:cs typeface="Times New Roman" pitchFamily="18" charset="0"/>
              </a:rPr>
              <a:t>Культура и искусство</a:t>
            </a:r>
            <a:r>
              <a:rPr lang="ru-RU" sz="1400" dirty="0" smtClean="0">
                <a:latin typeface="Times New Roman" pitchFamily="18" charset="0"/>
                <a:cs typeface="Times New Roman" pitchFamily="18" charset="0"/>
              </a:rPr>
              <a:t>. В годы войны Свердловск принял на хранение фонды Государственного Эрмитажа. Музейный фонд (1,2 миллиона экземпляров) вместе с научными работниками отправился в Свердловск, где его разместили на площадке музея ИЗО (на улице </a:t>
            </a:r>
            <a:r>
              <a:rPr lang="ru-RU" sz="1400" dirty="0" err="1" smtClean="0">
                <a:latin typeface="Times New Roman" pitchFamily="18" charset="0"/>
                <a:cs typeface="Times New Roman" pitchFamily="18" charset="0"/>
              </a:rPr>
              <a:t>Вайнера</a:t>
            </a:r>
            <a:r>
              <a:rPr lang="ru-RU" sz="1400" dirty="0" smtClean="0">
                <a:latin typeface="Times New Roman" pitchFamily="18" charset="0"/>
                <a:cs typeface="Times New Roman" pitchFamily="18" charset="0"/>
              </a:rPr>
              <a:t>). Сюда же были эвакуированы МХАТ имени А. П. Чехова и Центральный театр Красной армии. </a:t>
            </a:r>
          </a:p>
          <a:p>
            <a:pPr algn="just" fontAlgn="base"/>
            <a:r>
              <a:rPr lang="ru-RU" sz="1400" dirty="0" smtClean="0">
                <a:latin typeface="Times New Roman" pitchFamily="18" charset="0"/>
                <a:cs typeface="Times New Roman" pitchFamily="18" charset="0"/>
              </a:rPr>
              <a:t>К Свердловскому отделению союза писателей СССР присоединились Агния </a:t>
            </a:r>
            <a:r>
              <a:rPr lang="ru-RU" sz="1400" dirty="0" err="1" smtClean="0">
                <a:latin typeface="Times New Roman" pitchFamily="18" charset="0"/>
                <a:cs typeface="Times New Roman" pitchFamily="18" charset="0"/>
              </a:rPr>
              <a:t>Барто</a:t>
            </a:r>
            <a:r>
              <a:rPr lang="ru-RU" sz="1400" dirty="0" smtClean="0">
                <a:latin typeface="Times New Roman" pitchFamily="18" charset="0"/>
                <a:cs typeface="Times New Roman" pitchFamily="18" charset="0"/>
              </a:rPr>
              <a:t>, Фёдор Гладков, Евгений Пермяк, </a:t>
            </a:r>
            <a:r>
              <a:rPr lang="ru-RU" sz="1400" dirty="0" err="1" smtClean="0">
                <a:latin typeface="Times New Roman" pitchFamily="18" charset="0"/>
                <a:cs typeface="Times New Roman" pitchFamily="18" charset="0"/>
              </a:rPr>
              <a:t>Мариэтта</a:t>
            </a:r>
            <a:r>
              <a:rPr lang="ru-RU" sz="1400" dirty="0" smtClean="0">
                <a:latin typeface="Times New Roman" pitchFamily="18" charset="0"/>
                <a:cs typeface="Times New Roman" pitchFamily="18" charset="0"/>
              </a:rPr>
              <a:t> Шагинян, Лев Кассиль, Леонид </a:t>
            </a:r>
            <a:r>
              <a:rPr lang="ru-RU" sz="1400" dirty="0" err="1" smtClean="0">
                <a:latin typeface="Times New Roman" pitchFamily="18" charset="0"/>
                <a:cs typeface="Times New Roman" pitchFamily="18" charset="0"/>
              </a:rPr>
              <a:t>Гроссман</a:t>
            </a:r>
            <a:r>
              <a:rPr lang="ru-RU" sz="1400" dirty="0" smtClean="0">
                <a:latin typeface="Times New Roman" pitchFamily="18" charset="0"/>
                <a:cs typeface="Times New Roman" pitchFamily="18" charset="0"/>
              </a:rPr>
              <a:t>. В городе работали 40 членов Союза композиторов СССР, в том числе Тихон Хренников, Арам Хачатурян, </a:t>
            </a:r>
            <a:r>
              <a:rPr lang="ru-RU" sz="1400" dirty="0" err="1" smtClean="0">
                <a:latin typeface="Times New Roman" pitchFamily="18" charset="0"/>
                <a:cs typeface="Times New Roman" pitchFamily="18" charset="0"/>
              </a:rPr>
              <a:t>Рейнгольд</a:t>
            </a:r>
            <a:r>
              <a:rPr lang="ru-RU" sz="1400" dirty="0" smtClean="0">
                <a:latin typeface="Times New Roman" pitchFamily="18" charset="0"/>
                <a:cs typeface="Times New Roman" pitchFamily="18" charset="0"/>
              </a:rPr>
              <a:t> Глиэр, Дмитрий </a:t>
            </a:r>
            <a:r>
              <a:rPr lang="ru-RU" sz="1400" dirty="0" err="1" smtClean="0">
                <a:latin typeface="Times New Roman" pitchFamily="18" charset="0"/>
                <a:cs typeface="Times New Roman" pitchFamily="18" charset="0"/>
              </a:rPr>
              <a:t>Кабалевский</a:t>
            </a:r>
            <a:r>
              <a:rPr lang="ru-RU" sz="1400" dirty="0" smtClean="0">
                <a:latin typeface="Times New Roman" pitchFamily="18" charset="0"/>
                <a:cs typeface="Times New Roman" pitchFamily="18" charset="0"/>
              </a:rPr>
              <a:t> и другие. О росте культуры можно судить по анонсам в местных газетах: горожане могли слушать «Седьмую симфонию» Шостаковича, бывать на премьерах спектаклей, смотреть новинки кино.</a:t>
            </a:r>
          </a:p>
          <a:p>
            <a:pPr algn="just"/>
            <a:endParaRPr lang="ru-RU" sz="1400" dirty="0">
              <a:latin typeface="Times New Roman" pitchFamily="18" charset="0"/>
              <a:cs typeface="Times New Roman" pitchFamily="18" charset="0"/>
            </a:endParaRPr>
          </a:p>
        </p:txBody>
      </p:sp>
      <p:pic>
        <p:nvPicPr>
          <p:cNvPr id="16385" name="Picture 1"/>
          <p:cNvPicPr>
            <a:picLocks noChangeAspect="1" noChangeArrowheads="1"/>
          </p:cNvPicPr>
          <p:nvPr/>
        </p:nvPicPr>
        <p:blipFill>
          <a:blip r:embed="rId3" cstate="print"/>
          <a:srcRect/>
          <a:stretch>
            <a:fillRect/>
          </a:stretch>
        </p:blipFill>
        <p:spPr bwMode="auto">
          <a:xfrm>
            <a:off x="4843598" y="360947"/>
            <a:ext cx="3301781" cy="2347016"/>
          </a:xfrm>
          <a:prstGeom prst="rect">
            <a:avLst/>
          </a:prstGeom>
          <a:ln>
            <a:noFill/>
          </a:ln>
          <a:effectLst>
            <a:softEdge rad="112500"/>
          </a:effectLst>
        </p:spPr>
      </p:pic>
      <p:pic>
        <p:nvPicPr>
          <p:cNvPr id="16386" name="Picture 2"/>
          <p:cNvPicPr>
            <a:picLocks noChangeAspect="1" noChangeArrowheads="1"/>
          </p:cNvPicPr>
          <p:nvPr/>
        </p:nvPicPr>
        <p:blipFill>
          <a:blip r:embed="rId4" cstate="print"/>
          <a:srcRect/>
          <a:stretch>
            <a:fillRect/>
          </a:stretch>
        </p:blipFill>
        <p:spPr bwMode="auto">
          <a:xfrm>
            <a:off x="3982537" y="2827421"/>
            <a:ext cx="2577060" cy="1762709"/>
          </a:xfrm>
          <a:prstGeom prst="rect">
            <a:avLst/>
          </a:prstGeom>
          <a:ln>
            <a:noFill/>
          </a:ln>
          <a:effectLst>
            <a:softEdge rad="112500"/>
          </a:effectLst>
        </p:spPr>
      </p:pic>
      <p:pic>
        <p:nvPicPr>
          <p:cNvPr id="16387" name="Picture 3"/>
          <p:cNvPicPr>
            <a:picLocks noChangeAspect="1" noChangeArrowheads="1"/>
          </p:cNvPicPr>
          <p:nvPr/>
        </p:nvPicPr>
        <p:blipFill>
          <a:blip r:embed="rId5" cstate="print"/>
          <a:srcRect/>
          <a:stretch>
            <a:fillRect/>
          </a:stretch>
        </p:blipFill>
        <p:spPr bwMode="auto">
          <a:xfrm>
            <a:off x="3970505" y="4653993"/>
            <a:ext cx="2622799" cy="1751895"/>
          </a:xfrm>
          <a:prstGeom prst="rect">
            <a:avLst/>
          </a:prstGeom>
          <a:ln>
            <a:noFill/>
          </a:ln>
          <a:effectLst>
            <a:softEdge rad="112500"/>
          </a:effectLst>
        </p:spPr>
      </p:pic>
      <p:pic>
        <p:nvPicPr>
          <p:cNvPr id="16388" name="Picture 4"/>
          <p:cNvPicPr>
            <a:picLocks noChangeAspect="1" noChangeArrowheads="1"/>
          </p:cNvPicPr>
          <p:nvPr/>
        </p:nvPicPr>
        <p:blipFill>
          <a:blip r:embed="rId6" cstate="print"/>
          <a:srcRect/>
          <a:stretch>
            <a:fillRect/>
          </a:stretch>
        </p:blipFill>
        <p:spPr bwMode="auto">
          <a:xfrm>
            <a:off x="6630364" y="3043989"/>
            <a:ext cx="2327388" cy="2983831"/>
          </a:xfrm>
          <a:prstGeom prst="rect">
            <a:avLst/>
          </a:prstGeom>
          <a:ln>
            <a:noFill/>
          </a:ln>
          <a:effectLst>
            <a:softEdge rad="112500"/>
          </a:effectLst>
        </p:spPr>
      </p:pic>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Заголовок 10"/>
          <p:cNvSpPr>
            <a:spLocks noGrp="1"/>
          </p:cNvSpPr>
          <p:nvPr>
            <p:ph type="ctrTitle"/>
          </p:nvPr>
        </p:nvSpPr>
        <p:spPr>
          <a:xfrm>
            <a:off x="517358" y="4106194"/>
            <a:ext cx="3368842" cy="1536616"/>
          </a:xfrm>
        </p:spPr>
        <p:txBody>
          <a:bodyPr>
            <a:normAutofit fontScale="90000"/>
          </a:bodyPr>
          <a:lstStyle/>
          <a:p>
            <a:pPr algn="just"/>
            <a:r>
              <a:rPr lang="ru-RU" sz="1600" dirty="0" smtClean="0">
                <a:latin typeface="Times New Roman" pitchFamily="18" charset="0"/>
                <a:cs typeface="Times New Roman" pitchFamily="18" charset="0"/>
              </a:rPr>
              <a:t>Одной из главных инициатив свердловчан в годы войны стало создание </a:t>
            </a:r>
            <a:r>
              <a:rPr lang="ru-RU" sz="1600" b="1" dirty="0" smtClean="0">
                <a:latin typeface="Times New Roman" pitchFamily="18" charset="0"/>
                <a:cs typeface="Times New Roman" pitchFamily="18" charset="0"/>
              </a:rPr>
              <a:t>Уральского добровольческого танкового корпуса. </a:t>
            </a:r>
            <a:r>
              <a:rPr lang="ru-RU" sz="1600" dirty="0" smtClean="0">
                <a:latin typeface="Times New Roman" pitchFamily="18" charset="0"/>
                <a:cs typeface="Times New Roman" pitchFamily="18" charset="0"/>
              </a:rPr>
              <a:t>Свердловчане, работая на пределе своих возможностей, по 12–14 часов в сутки, обязались перевыполнить план по выпуску военной продукции, трудились безвозмездно, чтобы оснастить будущий танковый корпус боевыми машинами и вооружить его. Одновременно по всему Уралу был организован сбор средств в фонд создания корпуса. Всего было собрано порядка 70 миллионов рублей. На эти деньги у государства были выкуплены боевая техника, обмундирование и вооружение. Уральский добровольческий танковый корпус стал единственным в мире крупным танковым подразделением, созданным на добровольные пожертвования  граждан.</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12" name="Подзаголовок 11"/>
          <p:cNvSpPr>
            <a:spLocks noGrp="1"/>
          </p:cNvSpPr>
          <p:nvPr>
            <p:ph type="subTitle" idx="1"/>
          </p:nvPr>
        </p:nvSpPr>
        <p:spPr>
          <a:xfrm>
            <a:off x="5041231" y="2182311"/>
            <a:ext cx="3116179" cy="1655762"/>
          </a:xfrm>
        </p:spPr>
        <p:txBody>
          <a:bodyPr/>
          <a:lstStyle/>
          <a:p>
            <a:endParaRPr lang="ru-RU" dirty="0"/>
          </a:p>
        </p:txBody>
      </p:sp>
      <p:pic>
        <p:nvPicPr>
          <p:cNvPr id="15364" name="Picture 4"/>
          <p:cNvPicPr>
            <a:picLocks noChangeAspect="1" noChangeArrowheads="1"/>
          </p:cNvPicPr>
          <p:nvPr/>
        </p:nvPicPr>
        <p:blipFill>
          <a:blip r:embed="rId3" cstate="print"/>
          <a:srcRect/>
          <a:stretch>
            <a:fillRect/>
          </a:stretch>
        </p:blipFill>
        <p:spPr bwMode="auto">
          <a:xfrm>
            <a:off x="4179799" y="426308"/>
            <a:ext cx="4588093" cy="3107724"/>
          </a:xfrm>
          <a:prstGeom prst="rect">
            <a:avLst/>
          </a:prstGeom>
          <a:ln>
            <a:noFill/>
          </a:ln>
          <a:effectLst>
            <a:softEdge rad="112500"/>
          </a:effectLst>
        </p:spPr>
      </p:pic>
      <p:pic>
        <p:nvPicPr>
          <p:cNvPr id="15365" name="Picture 5"/>
          <p:cNvPicPr>
            <a:picLocks noChangeAspect="1" noChangeArrowheads="1"/>
          </p:cNvPicPr>
          <p:nvPr/>
        </p:nvPicPr>
        <p:blipFill>
          <a:blip r:embed="rId4" cstate="print"/>
          <a:srcRect/>
          <a:stretch>
            <a:fillRect/>
          </a:stretch>
        </p:blipFill>
        <p:spPr bwMode="auto">
          <a:xfrm>
            <a:off x="4150895" y="3712000"/>
            <a:ext cx="4608094" cy="2950909"/>
          </a:xfrm>
          <a:prstGeom prst="rect">
            <a:avLst/>
          </a:prstGeom>
          <a:ln>
            <a:noFill/>
          </a:ln>
          <a:effectLst>
            <a:softEdge rad="112500"/>
          </a:effectLst>
        </p:spPr>
      </p:pic>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TextBox 4"/>
          <p:cNvSpPr txBox="1"/>
          <p:nvPr/>
        </p:nvSpPr>
        <p:spPr>
          <a:xfrm>
            <a:off x="577516" y="445168"/>
            <a:ext cx="8205537" cy="830997"/>
          </a:xfrm>
          <a:prstGeom prst="rect">
            <a:avLst/>
          </a:prstGeom>
          <a:noFill/>
        </p:spPr>
        <p:txBody>
          <a:bodyPr wrap="square" rtlCol="0">
            <a:spAutoFit/>
          </a:bodyPr>
          <a:lstStyle/>
          <a:p>
            <a:pPr algn="ctr"/>
            <a:r>
              <a:rPr lang="ru-RU" sz="2400" b="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Памятники и Мемориалы </a:t>
            </a:r>
          </a:p>
          <a:p>
            <a:pPr algn="ctr"/>
            <a:r>
              <a:rPr lang="ru-RU" sz="2400" b="1" dirty="0"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Великой Отечественной войны г. Екатеринбурга</a:t>
            </a:r>
            <a:endParaRPr lang="ru-RU" sz="2400" b="1" dirty="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5" name="Rectangle 1"/>
          <p:cNvSpPr>
            <a:spLocks noChangeArrowheads="1"/>
          </p:cNvSpPr>
          <p:nvPr/>
        </p:nvSpPr>
        <p:spPr bwMode="auto">
          <a:xfrm>
            <a:off x="1363141" y="1302224"/>
            <a:ext cx="6417719"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60363"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Мемориалы</a:t>
            </a:r>
            <a:endParaRPr kumimoji="0" lang="ru-RU" sz="2400" b="1" i="0" u="none" strike="noStrike" cap="none" normalizeH="0" baseline="0" dirty="0" smtClean="0">
              <a:ln>
                <a:noFill/>
              </a:ln>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360363"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latin typeface="Times New Roman" pitchFamily="18" charset="0"/>
                <a:ea typeface="Times New Roman" pitchFamily="18" charset="0"/>
                <a:cs typeface="Times New Roman" pitchFamily="18" charset="0"/>
              </a:rPr>
              <a:t>«Мемориал </a:t>
            </a:r>
            <a:r>
              <a:rPr lang="ru-RU" sz="2000" b="1" dirty="0" err="1" smtClean="0">
                <a:solidFill>
                  <a:schemeClr val="accent4">
                    <a:lumMod val="50000"/>
                  </a:schemeClr>
                </a:solidFill>
                <a:latin typeface="Times New Roman" pitchFamily="18" charset="0"/>
                <a:ea typeface="Times New Roman" pitchFamily="18" charset="0"/>
                <a:cs typeface="Times New Roman" pitchFamily="18" charset="0"/>
              </a:rPr>
              <a:t>У</a:t>
            </a:r>
            <a:r>
              <a:rPr kumimoji="0" lang="ru-RU" sz="2000" b="1" i="0" u="none" strike="noStrike" cap="none" normalizeH="0" baseline="0" dirty="0" err="1" smtClean="0">
                <a:ln>
                  <a:noFill/>
                </a:ln>
                <a:solidFill>
                  <a:schemeClr val="accent4">
                    <a:lumMod val="50000"/>
                  </a:schemeClr>
                </a:solidFill>
                <a:latin typeface="Times New Roman" pitchFamily="18" charset="0"/>
                <a:ea typeface="Times New Roman" pitchFamily="18" charset="0"/>
                <a:cs typeface="Times New Roman" pitchFamily="18" charset="0"/>
              </a:rPr>
              <a:t>ралмашевцам</a:t>
            </a:r>
            <a:r>
              <a:rPr kumimoji="0" lang="ru-RU" sz="2000" b="1" i="0" u="none" strike="noStrike" cap="none" normalizeH="0" baseline="0" dirty="0" smtClean="0">
                <a:ln>
                  <a:noFill/>
                </a:ln>
                <a:solidFill>
                  <a:schemeClr val="accent4">
                    <a:lumMod val="50000"/>
                  </a:schemeClr>
                </a:solidFill>
                <a:latin typeface="Times New Roman" pitchFamily="18" charset="0"/>
                <a:ea typeface="Times New Roman" pitchFamily="18" charset="0"/>
                <a:cs typeface="Times New Roman" pitchFamily="18" charset="0"/>
              </a:rPr>
              <a:t>, </a:t>
            </a:r>
          </a:p>
          <a:p>
            <a:pPr marL="0" marR="0" lvl="0" indent="360363"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50000"/>
                  </a:schemeClr>
                </a:solidFill>
                <a:latin typeface="Times New Roman" pitchFamily="18" charset="0"/>
                <a:ea typeface="Times New Roman" pitchFamily="18" charset="0"/>
                <a:cs typeface="Times New Roman" pitchFamily="18" charset="0"/>
              </a:rPr>
              <a:t>погибшим в годы Великой Отечественной войны»</a:t>
            </a:r>
            <a:endParaRPr kumimoji="0" lang="ru-RU" sz="2000" b="1" i="0" u="none" strike="noStrike" cap="none" normalizeH="0" baseline="0" dirty="0" smtClean="0">
              <a:ln>
                <a:noFill/>
              </a:ln>
              <a:solidFill>
                <a:schemeClr val="accent4">
                  <a:lumMod val="50000"/>
                </a:schemeClr>
              </a:solidFill>
              <a:latin typeface="Times New Roman" pitchFamily="18" charset="0"/>
              <a:cs typeface="Times New Roman" pitchFamily="18" charset="0"/>
            </a:endParaRPr>
          </a:p>
        </p:txBody>
      </p:sp>
      <p:pic>
        <p:nvPicPr>
          <p:cNvPr id="21506" name="Рисунок 3" descr="https://www.e1.ru/news/images/new1/418/729/big/IMG_6400.jpg"/>
          <p:cNvPicPr>
            <a:picLocks noChangeAspect="1" noChangeArrowheads="1"/>
          </p:cNvPicPr>
          <p:nvPr/>
        </p:nvPicPr>
        <p:blipFill>
          <a:blip r:embed="rId3" cstate="print"/>
          <a:srcRect/>
          <a:stretch>
            <a:fillRect/>
          </a:stretch>
        </p:blipFill>
        <p:spPr bwMode="auto">
          <a:xfrm>
            <a:off x="4478629" y="2622884"/>
            <a:ext cx="4461335" cy="3404937"/>
          </a:xfrm>
          <a:prstGeom prst="rect">
            <a:avLst/>
          </a:prstGeom>
          <a:ln>
            <a:noFill/>
          </a:ln>
          <a:effectLst>
            <a:softEdge rad="112500"/>
          </a:effectLst>
        </p:spPr>
      </p:pic>
      <p:sp>
        <p:nvSpPr>
          <p:cNvPr id="9" name="TextBox 8"/>
          <p:cNvSpPr txBox="1"/>
          <p:nvPr/>
        </p:nvSpPr>
        <p:spPr>
          <a:xfrm>
            <a:off x="385011" y="2454443"/>
            <a:ext cx="3958389" cy="4247317"/>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Мемориал </a:t>
            </a:r>
            <a:r>
              <a:rPr lang="ru-RU" sz="1400" b="1" dirty="0" err="1" smtClean="0">
                <a:latin typeface="Times New Roman" pitchFamily="18" charset="0"/>
                <a:cs typeface="Times New Roman" pitchFamily="18" charset="0"/>
              </a:rPr>
              <a:t>Уралмашевцам</a:t>
            </a:r>
            <a:r>
              <a:rPr lang="ru-RU" sz="1400" b="1" dirty="0" smtClean="0">
                <a:latin typeface="Times New Roman" pitchFamily="18" charset="0"/>
                <a:cs typeface="Times New Roman" pitchFamily="18" charset="0"/>
              </a:rPr>
              <a:t>, погибшим в годы Великой Отечественной войны </a:t>
            </a:r>
            <a:r>
              <a:rPr lang="ru-RU" sz="1400" dirty="0" smtClean="0">
                <a:latin typeface="Times New Roman" pitchFamily="18" charset="0"/>
                <a:cs typeface="Times New Roman" pitchFamily="18" charset="0"/>
              </a:rPr>
              <a:t>находится на территории площади Первой Пятилетки. Мемориал в честь </a:t>
            </a:r>
            <a:r>
              <a:rPr lang="ru-RU" sz="1400" dirty="0" err="1" smtClean="0">
                <a:latin typeface="Times New Roman" pitchFamily="18" charset="0"/>
                <a:cs typeface="Times New Roman" pitchFamily="18" charset="0"/>
              </a:rPr>
              <a:t>Уралмашевцев</a:t>
            </a:r>
            <a:r>
              <a:rPr lang="ru-RU" sz="1400" dirty="0" smtClean="0">
                <a:latin typeface="Times New Roman" pitchFamily="18" charset="0"/>
                <a:cs typeface="Times New Roman" pitchFamily="18" charset="0"/>
              </a:rPr>
              <a:t>, погибших в годы Великой Отечественной войны представляет собой большую стелу из черного мрамора, на которой выгравированы три фигуры рабочих с опущенными головами, один из них преклонил колено перед знаменем Победы. Перед стелой установлены крупные, красные цифры годов начала и конца войны. Здесь же установлены черные мраморные плиты с именами погибших </a:t>
            </a:r>
            <a:r>
              <a:rPr lang="ru-RU" sz="1400" dirty="0" err="1" smtClean="0">
                <a:latin typeface="Times New Roman" pitchFamily="18" charset="0"/>
                <a:cs typeface="Times New Roman" pitchFamily="18" charset="0"/>
              </a:rPr>
              <a:t>Уралмашевцев</a:t>
            </a:r>
            <a:r>
              <a:rPr lang="ru-RU" sz="1400" dirty="0" smtClean="0">
                <a:latin typeface="Times New Roman" pitchFamily="18" charset="0"/>
                <a:cs typeface="Times New Roman" pitchFamily="18" charset="0"/>
              </a:rPr>
              <a:t>. Мемориал установлен на возвышенной площадке, выложенной мраморными плитками. Вокруг памятника посажены плакучие ивы, которые обрамляют мемориал, создавая соответствующее месту настроение. </a:t>
            </a:r>
          </a:p>
          <a:p>
            <a:endParaRPr lang="ru-RU" dirty="0"/>
          </a:p>
        </p:txBody>
      </p:sp>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1503947" y="324853"/>
            <a:ext cx="6196264" cy="1292662"/>
          </a:xfrm>
          <a:prstGeom prst="rect">
            <a:avLst/>
          </a:prstGeom>
          <a:noFill/>
        </p:spPr>
        <p:txBody>
          <a:bodyPr wrap="square" rtlCol="0">
            <a:spAutoFit/>
          </a:bodyPr>
          <a:lstStyle/>
          <a:p>
            <a:pPr algn="ctr"/>
            <a:r>
              <a:rPr lang="ru-RU" sz="2000" b="1" dirty="0" smtClean="0">
                <a:solidFill>
                  <a:schemeClr val="accent4">
                    <a:lumMod val="50000"/>
                  </a:schemeClr>
                </a:solidFill>
                <a:latin typeface="Times New Roman" pitchFamily="18" charset="0"/>
                <a:cs typeface="Times New Roman" pitchFamily="18" charset="0"/>
              </a:rPr>
              <a:t>«Мемориальный комплекс воинам - </a:t>
            </a:r>
            <a:r>
              <a:rPr lang="ru-RU" sz="2000" b="1" dirty="0" err="1" smtClean="0">
                <a:solidFill>
                  <a:schemeClr val="accent4">
                    <a:lumMod val="50000"/>
                  </a:schemeClr>
                </a:solidFill>
                <a:latin typeface="Times New Roman" pitchFamily="18" charset="0"/>
                <a:cs typeface="Times New Roman" pitchFamily="18" charset="0"/>
              </a:rPr>
              <a:t>визовцам</a:t>
            </a:r>
            <a:r>
              <a:rPr lang="ru-RU" sz="2000" b="1" dirty="0" smtClean="0">
                <a:solidFill>
                  <a:schemeClr val="accent4">
                    <a:lumMod val="50000"/>
                  </a:schemeClr>
                </a:solidFill>
                <a:latin typeface="Times New Roman" pitchFamily="18" charset="0"/>
                <a:cs typeface="Times New Roman" pitchFamily="18" charset="0"/>
              </a:rPr>
              <a:t>, погибшим на фронте в годы Великой Отечественной войны»</a:t>
            </a:r>
          </a:p>
          <a:p>
            <a:endParaRPr lang="ru-RU" dirty="0"/>
          </a:p>
        </p:txBody>
      </p:sp>
      <p:sp>
        <p:nvSpPr>
          <p:cNvPr id="5" name="TextBox 4"/>
          <p:cNvSpPr txBox="1"/>
          <p:nvPr/>
        </p:nvSpPr>
        <p:spPr>
          <a:xfrm>
            <a:off x="637674" y="2045369"/>
            <a:ext cx="2995863" cy="3816429"/>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Мемориальный комплекс </a:t>
            </a:r>
            <a:r>
              <a:rPr lang="ru-RU" sz="1400" b="1" dirty="0" err="1" smtClean="0">
                <a:latin typeface="Times New Roman" pitchFamily="18" charset="0"/>
                <a:cs typeface="Times New Roman" pitchFamily="18" charset="0"/>
              </a:rPr>
              <a:t>войнам-визовцам</a:t>
            </a:r>
            <a:r>
              <a:rPr lang="ru-RU" sz="1400" b="1" dirty="0" smtClean="0">
                <a:latin typeface="Times New Roman" pitchFamily="18" charset="0"/>
                <a:cs typeface="Times New Roman" pitchFamily="18" charset="0"/>
              </a:rPr>
              <a:t>, погибшим на фронтах в годы Великой Отечественной войны </a:t>
            </a:r>
            <a:r>
              <a:rPr lang="ru-RU" sz="1400" dirty="0" smtClean="0">
                <a:latin typeface="Times New Roman" pitchFamily="18" charset="0"/>
                <a:cs typeface="Times New Roman" pitchFamily="18" charset="0"/>
              </a:rPr>
              <a:t>находится на площади Субботников. Он расположен в Верх- </a:t>
            </a:r>
            <a:r>
              <a:rPr lang="ru-RU" sz="1400" dirty="0" err="1" smtClean="0">
                <a:latin typeface="Times New Roman" pitchFamily="18" charset="0"/>
                <a:cs typeface="Times New Roman" pitchFamily="18" charset="0"/>
              </a:rPr>
              <a:t>Исетском</a:t>
            </a:r>
            <a:r>
              <a:rPr lang="ru-RU" sz="1400" dirty="0" smtClean="0">
                <a:latin typeface="Times New Roman" pitchFamily="18" charset="0"/>
                <a:cs typeface="Times New Roman" pitchFamily="18" charset="0"/>
              </a:rPr>
              <a:t> районе города Екатеринбурга. В 1976 году на площади Субботников воздвигнут Мемориальный комплекс в память о погибших на фронтах войны 1941-1945 годов жителей района, рабочих и служащих металлургического комбината. Памятник создан скульпторами: А. В. Рыбкиным; А. И. </a:t>
            </a:r>
            <a:r>
              <a:rPr lang="ru-RU" sz="1400" dirty="0" err="1" smtClean="0">
                <a:latin typeface="Times New Roman" pitchFamily="18" charset="0"/>
                <a:cs typeface="Times New Roman" pitchFamily="18" charset="0"/>
              </a:rPr>
              <a:t>Бельдюжкиным</a:t>
            </a:r>
            <a:r>
              <a:rPr lang="ru-RU" sz="1400" dirty="0" smtClean="0">
                <a:latin typeface="Times New Roman" pitchFamily="18" charset="0"/>
                <a:cs typeface="Times New Roman" pitchFamily="18" charset="0"/>
              </a:rPr>
              <a:t>; А. С. Новиковым.</a:t>
            </a:r>
          </a:p>
          <a:p>
            <a:endParaRPr lang="ru-RU" dirty="0"/>
          </a:p>
        </p:txBody>
      </p:sp>
      <p:pic>
        <p:nvPicPr>
          <p:cNvPr id="20481" name="Рисунок 4" descr="http://www.nezabudem.net/uploads/place_photo/4333/IMG_8415-1.jpg"/>
          <p:cNvPicPr>
            <a:picLocks noChangeAspect="1" noChangeArrowheads="1"/>
          </p:cNvPicPr>
          <p:nvPr/>
        </p:nvPicPr>
        <p:blipFill>
          <a:blip r:embed="rId3" cstate="print"/>
          <a:srcRect/>
          <a:stretch>
            <a:fillRect/>
          </a:stretch>
        </p:blipFill>
        <p:spPr bwMode="auto">
          <a:xfrm>
            <a:off x="3970422" y="2285999"/>
            <a:ext cx="4943475" cy="3200400"/>
          </a:xfrm>
          <a:prstGeom prst="rect">
            <a:avLst/>
          </a:prstGeom>
          <a:ln>
            <a:noFill/>
          </a:ln>
          <a:effectLst>
            <a:softEdge rad="112500"/>
          </a:effectLst>
        </p:spPr>
      </p:pic>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1515979" y="421105"/>
            <a:ext cx="5871410" cy="1292662"/>
          </a:xfrm>
          <a:prstGeom prst="rect">
            <a:avLst/>
          </a:prstGeom>
          <a:noFill/>
        </p:spPr>
        <p:txBody>
          <a:bodyPr wrap="square" rtlCol="0">
            <a:spAutoFit/>
          </a:bodyPr>
          <a:lstStyle/>
          <a:p>
            <a:pPr algn="ctr"/>
            <a:r>
              <a:rPr lang="ru-RU" sz="2000" b="1" dirty="0" smtClean="0">
                <a:solidFill>
                  <a:schemeClr val="accent4">
                    <a:lumMod val="50000"/>
                  </a:schemeClr>
                </a:solidFill>
                <a:latin typeface="Times New Roman" pitchFamily="18" charset="0"/>
                <a:cs typeface="Times New Roman" pitchFamily="18" charset="0"/>
              </a:rPr>
              <a:t>«Мемориал в память о воинах, умерших от ран в госпиталях города Свердловска в 1941-1945 годах» («</a:t>
            </a:r>
            <a:r>
              <a:rPr lang="ru-RU" sz="2000" b="1" dirty="0" err="1" smtClean="0">
                <a:solidFill>
                  <a:schemeClr val="accent4">
                    <a:lumMod val="50000"/>
                  </a:schemeClr>
                </a:solidFill>
                <a:latin typeface="Times New Roman" pitchFamily="18" charset="0"/>
                <a:cs typeface="Times New Roman" pitchFamily="18" charset="0"/>
              </a:rPr>
              <a:t>Широкореченский</a:t>
            </a:r>
            <a:r>
              <a:rPr lang="ru-RU" sz="2000" b="1" dirty="0" smtClean="0">
                <a:solidFill>
                  <a:schemeClr val="accent4">
                    <a:lumMod val="50000"/>
                  </a:schemeClr>
                </a:solidFill>
                <a:latin typeface="Times New Roman" pitchFamily="18" charset="0"/>
                <a:cs typeface="Times New Roman" pitchFamily="18" charset="0"/>
              </a:rPr>
              <a:t> Мемориал»)</a:t>
            </a:r>
          </a:p>
          <a:p>
            <a:endParaRPr lang="ru-RU" dirty="0"/>
          </a:p>
        </p:txBody>
      </p:sp>
      <p:pic>
        <p:nvPicPr>
          <p:cNvPr id="18433" name="Рисунок 5" descr="http://900igr.net/up/datai/126756/0027-037-.png"/>
          <p:cNvPicPr>
            <a:picLocks noChangeAspect="1" noChangeArrowheads="1"/>
          </p:cNvPicPr>
          <p:nvPr/>
        </p:nvPicPr>
        <p:blipFill>
          <a:blip r:embed="rId3" cstate="print"/>
          <a:srcRect/>
          <a:stretch>
            <a:fillRect/>
          </a:stretch>
        </p:blipFill>
        <p:spPr bwMode="auto">
          <a:xfrm>
            <a:off x="3549317" y="2189748"/>
            <a:ext cx="5105400" cy="3400425"/>
          </a:xfrm>
          <a:prstGeom prst="rect">
            <a:avLst/>
          </a:prstGeom>
          <a:ln>
            <a:noFill/>
          </a:ln>
          <a:effectLst>
            <a:softEdge rad="112500"/>
          </a:effectLst>
        </p:spPr>
      </p:pic>
      <p:sp>
        <p:nvSpPr>
          <p:cNvPr id="6" name="TextBox 5"/>
          <p:cNvSpPr txBox="1"/>
          <p:nvPr/>
        </p:nvSpPr>
        <p:spPr>
          <a:xfrm>
            <a:off x="457201" y="1997241"/>
            <a:ext cx="2839453" cy="3970318"/>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Мемориал в память о воинах, умерших от ран в госпиталях города Свердловска </a:t>
            </a:r>
            <a:r>
              <a:rPr lang="ru-RU" sz="1400" dirty="0" smtClean="0">
                <a:latin typeface="Times New Roman" pitchFamily="18" charset="0"/>
                <a:cs typeface="Times New Roman" pitchFamily="18" charset="0"/>
              </a:rPr>
              <a:t>в период 1941-1945 годов находится на </a:t>
            </a:r>
            <a:r>
              <a:rPr lang="ru-RU" sz="1400" dirty="0" err="1" smtClean="0">
                <a:latin typeface="Times New Roman" pitchFamily="18" charset="0"/>
                <a:cs typeface="Times New Roman" pitchFamily="18" charset="0"/>
              </a:rPr>
              <a:t>Широкореченском</a:t>
            </a:r>
            <a:r>
              <a:rPr lang="ru-RU" sz="1400" dirty="0" smtClean="0">
                <a:latin typeface="Times New Roman" pitchFamily="18" charset="0"/>
                <a:cs typeface="Times New Roman" pitchFamily="18" charset="0"/>
              </a:rPr>
              <a:t> кладбище города Екатеринбурга. В те годы город Екатеринбург назывался - Свердловск. В память о солдатах и офицерах Советской Армии, которые умерли в свердловских госпиталях, на </a:t>
            </a:r>
            <a:r>
              <a:rPr lang="ru-RU" sz="1400" dirty="0" err="1" smtClean="0">
                <a:latin typeface="Times New Roman" pitchFamily="18" charset="0"/>
                <a:cs typeface="Times New Roman" pitchFamily="18" charset="0"/>
              </a:rPr>
              <a:t>Широкореченском</a:t>
            </a:r>
            <a:r>
              <a:rPr lang="ru-RU" sz="1400" dirty="0" smtClean="0">
                <a:latin typeface="Times New Roman" pitchFamily="18" charset="0"/>
                <a:cs typeface="Times New Roman" pitchFamily="18" charset="0"/>
              </a:rPr>
              <a:t> кладбище в 1946 году установили стелу высотою 10,6 метра из черного полированного мрамора с памятной надписью: "Вечная слава героям, павшим за свободу и независимость нашей Родины". </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1028" name="AutoShape 4" descr="https://poor.gubernator74.ru/sites/default/files/7b/ff/7bff7fb94d76a84ea40378b75bad9e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TextBox 4"/>
          <p:cNvSpPr txBox="1"/>
          <p:nvPr/>
        </p:nvSpPr>
        <p:spPr>
          <a:xfrm>
            <a:off x="2021305" y="493295"/>
            <a:ext cx="4596063" cy="677108"/>
          </a:xfrm>
          <a:prstGeom prst="rect">
            <a:avLst/>
          </a:prstGeom>
          <a:noFill/>
        </p:spPr>
        <p:txBody>
          <a:bodyPr wrap="square" rtlCol="0">
            <a:spAutoFit/>
          </a:bodyPr>
          <a:lstStyle/>
          <a:p>
            <a:pPr algn="ctr"/>
            <a:r>
              <a:rPr lang="ru-RU" sz="2000" b="1" dirty="0" smtClean="0">
                <a:solidFill>
                  <a:schemeClr val="accent4">
                    <a:lumMod val="50000"/>
                  </a:schemeClr>
                </a:solidFill>
                <a:latin typeface="Times New Roman" pitchFamily="18" charset="0"/>
                <a:cs typeface="Times New Roman" pitchFamily="18" charset="0"/>
              </a:rPr>
              <a:t>Мемориал «Вечный огонь»</a:t>
            </a:r>
          </a:p>
          <a:p>
            <a:pPr algn="ctr"/>
            <a:endParaRPr lang="ru-RU" dirty="0"/>
          </a:p>
        </p:txBody>
      </p:sp>
      <p:sp>
        <p:nvSpPr>
          <p:cNvPr id="6" name="TextBox 5"/>
          <p:cNvSpPr txBox="1"/>
          <p:nvPr/>
        </p:nvSpPr>
        <p:spPr>
          <a:xfrm>
            <a:off x="733926" y="1852863"/>
            <a:ext cx="2947737" cy="3816429"/>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Проспект Ленина начинается с площади Коммунаров, которая является символом героизма уральцев. В 1919 г. здесь захоронили в братской могиле погибших бойцов, убитых казаками атамана </a:t>
            </a:r>
            <a:r>
              <a:rPr lang="ru-RU" sz="1400" dirty="0" err="1" smtClean="0">
                <a:latin typeface="Times New Roman" pitchFamily="18" charset="0"/>
                <a:cs typeface="Times New Roman" pitchFamily="18" charset="0"/>
              </a:rPr>
              <a:t>Дутова</a:t>
            </a:r>
            <a:r>
              <a:rPr lang="ru-RU" sz="1400" dirty="0" smtClean="0">
                <a:latin typeface="Times New Roman" pitchFamily="18" charset="0"/>
                <a:cs typeface="Times New Roman" pitchFamily="18" charset="0"/>
              </a:rPr>
              <a:t> в ходе Гражданской войны. С 1957 г. горит </a:t>
            </a:r>
            <a:r>
              <a:rPr lang="ru-RU" sz="1400" b="1" dirty="0" smtClean="0">
                <a:latin typeface="Times New Roman" pitchFamily="18" charset="0"/>
                <a:cs typeface="Times New Roman" pitchFamily="18" charset="0"/>
              </a:rPr>
              <a:t>Вечный огонь и установлен гранитный обелиск.</a:t>
            </a:r>
            <a:r>
              <a:rPr lang="ru-RU" sz="1400" dirty="0" smtClean="0">
                <a:latin typeface="Times New Roman" pitchFamily="18" charset="0"/>
                <a:cs typeface="Times New Roman" pitchFamily="18" charset="0"/>
              </a:rPr>
              <a:t> 22 июня 2007 г. состоялась церемония принесения к Вечному огню земли с могил, погибших во время ВОВ уральцев и мест боев. </a:t>
            </a:r>
          </a:p>
          <a:p>
            <a:r>
              <a:rPr lang="ru-RU" sz="1400" dirty="0" smtClean="0">
                <a:latin typeface="Times New Roman" pitchFamily="18" charset="0"/>
                <a:cs typeface="Times New Roman" pitchFamily="18" charset="0"/>
              </a:rPr>
              <a:t>На мемориале насыпана земля из 12 областей России и Белоруссии, где шли ожесточенные бои</a:t>
            </a:r>
            <a:r>
              <a:rPr lang="ru-RU" dirty="0" smtClean="0"/>
              <a:t>. </a:t>
            </a:r>
            <a:endParaRPr lang="ru-RU" dirty="0"/>
          </a:p>
        </p:txBody>
      </p:sp>
      <p:pic>
        <p:nvPicPr>
          <p:cNvPr id="19458" name="Рисунок 6" descr="https://www.ekburg.ru/UserFiles/Storage/ContentPhoto/0/0/19/1972_original.jpg"/>
          <p:cNvPicPr>
            <a:picLocks noChangeAspect="1" noChangeArrowheads="1"/>
          </p:cNvPicPr>
          <p:nvPr/>
        </p:nvPicPr>
        <p:blipFill>
          <a:blip r:embed="rId3" cstate="print"/>
          <a:srcRect/>
          <a:stretch>
            <a:fillRect/>
          </a:stretch>
        </p:blipFill>
        <p:spPr bwMode="auto">
          <a:xfrm>
            <a:off x="3850607" y="1888959"/>
            <a:ext cx="4998344" cy="3329238"/>
          </a:xfrm>
          <a:prstGeom prst="rect">
            <a:avLst/>
          </a:prstGeom>
          <a:ln>
            <a:noFill/>
          </a:ln>
          <a:effectLst>
            <a:softEdge rad="112500"/>
          </a:effectLst>
        </p:spPr>
      </p:pic>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TotalTime>
  <Words>1222</Words>
  <Application>Microsoft Office PowerPoint</Application>
  <PresentationFormat>Экран (4:3)</PresentationFormat>
  <Paragraphs>46</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Одной из главных инициатив свердловчан в годы войны стало создание Уральского добровольческого танкового корпуса. Свердловчане, работая на пределе своих возможностей, по 12–14 часов в сутки, обязались перевыполнить план по выпуску военной продукции, трудились безвозмездно, чтобы оснастить будущий танковый корпус боевыми машинами и вооружить его. Одновременно по всему Уралу был организован сбор средств в фонд создания корпуса. Всего было собрано порядка 70 миллионов рублей. На эти деньги у государства были выкуплены боевая техника, обмундирование и вооружение. Уральский добровольческий танковый корпус стал единственным в мире крупным танковым подразделением, созданным на добровольные пожертвования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RePack by Diakov</cp:lastModifiedBy>
  <cp:revision>28</cp:revision>
  <dcterms:created xsi:type="dcterms:W3CDTF">2013-11-19T05:52:05Z</dcterms:created>
  <dcterms:modified xsi:type="dcterms:W3CDTF">2019-12-19T13:12:15Z</dcterms:modified>
</cp:coreProperties>
</file>