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74" r:id="rId9"/>
    <p:sldId id="267" r:id="rId10"/>
    <p:sldId id="268" r:id="rId11"/>
    <p:sldId id="270" r:id="rId12"/>
    <p:sldId id="273" r:id="rId13"/>
    <p:sldId id="272" r:id="rId14"/>
    <p:sldId id="269" r:id="rId15"/>
    <p:sldId id="271" r:id="rId16"/>
    <p:sldId id="260" r:id="rId17"/>
    <p:sldId id="26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01D"/>
    <a:srgbClr val="BD1515"/>
    <a:srgbClr val="E4532C"/>
    <a:srgbClr val="6268A6"/>
    <a:srgbClr val="D6F711"/>
    <a:srgbClr val="F50B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51ADA28-DA08-46D7-BE81-98170D02BEA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44EC460-E1AC-4475-BA4A-6CE0774B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70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DA28-DA08-46D7-BE81-98170D02BEA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460-E1AC-4475-BA4A-6CE0774B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40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51ADA28-DA08-46D7-BE81-98170D02BEA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44EC460-E1AC-4475-BA4A-6CE0774B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1690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51ADA28-DA08-46D7-BE81-98170D02BEA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44EC460-E1AC-4475-BA4A-6CE0774BAD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094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51ADA28-DA08-46D7-BE81-98170D02BEA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44EC460-E1AC-4475-BA4A-6CE0774B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7740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DA28-DA08-46D7-BE81-98170D02BEA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460-E1AC-4475-BA4A-6CE0774B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578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DA28-DA08-46D7-BE81-98170D02BEA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460-E1AC-4475-BA4A-6CE0774B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58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DA28-DA08-46D7-BE81-98170D02BEA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460-E1AC-4475-BA4A-6CE0774B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956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51ADA28-DA08-46D7-BE81-98170D02BEA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44EC460-E1AC-4475-BA4A-6CE0774B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314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DA28-DA08-46D7-BE81-98170D02BEA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460-E1AC-4475-BA4A-6CE0774B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37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51ADA28-DA08-46D7-BE81-98170D02BEA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44EC460-E1AC-4475-BA4A-6CE0774B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90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DA28-DA08-46D7-BE81-98170D02BEA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460-E1AC-4475-BA4A-6CE0774B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124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DA28-DA08-46D7-BE81-98170D02BEA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460-E1AC-4475-BA4A-6CE0774B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64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DA28-DA08-46D7-BE81-98170D02BEA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460-E1AC-4475-BA4A-6CE0774B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69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DA28-DA08-46D7-BE81-98170D02BEA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460-E1AC-4475-BA4A-6CE0774B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581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DA28-DA08-46D7-BE81-98170D02BEA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460-E1AC-4475-BA4A-6CE0774B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995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DA28-DA08-46D7-BE81-98170D02BEA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460-E1AC-4475-BA4A-6CE0774B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23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DA28-DA08-46D7-BE81-98170D02BEA3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EC460-E1AC-4475-BA4A-6CE0774BAD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596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МБДОУ-детского сада «Детство» детский сад №371 и </a:t>
            </a:r>
            <a:br>
              <a:rPr lang="ru-RU" sz="2000" b="1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МБДОУ-детского сада «Детство» детский сад №</a:t>
            </a:r>
            <a:r>
              <a:rPr lang="ru-RU" sz="2000" b="1" cap="none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</a:t>
            </a:r>
            <a:br>
              <a:rPr lang="ru-RU" sz="2000" b="1" cap="none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</a:t>
            </a:r>
            <a:br>
              <a:rPr lang="ru-RU" sz="2000" b="1" cap="none" spc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ctr">
              <a:buClr>
                <a:srgbClr val="99CB38"/>
              </a:buClr>
              <a:buNone/>
            </a:pPr>
            <a:endParaRPr lang="ru-RU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99CB38"/>
              </a:buClr>
              <a:buNone/>
            </a:pPr>
            <a:endParaRPr lang="ru-RU" sz="39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99CB38"/>
              </a:buClr>
              <a:buNone/>
            </a:pPr>
            <a:r>
              <a:rPr lang="ru-RU" sz="4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«Художественно-эстетическое развитие </a:t>
            </a:r>
            <a:r>
              <a:rPr lang="ru-RU" sz="4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</a:t>
            </a:r>
            <a:br>
              <a:rPr lang="ru-RU" sz="4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реализации ФГОС ДО»</a:t>
            </a:r>
            <a:br>
              <a:rPr lang="ru-RU" sz="4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Clr>
                <a:srgbClr val="99CB38"/>
              </a:buClr>
              <a:buNone/>
            </a:pPr>
            <a:endParaRPr lang="ru-RU" sz="2400" cap="all" spc="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Clr>
                <a:srgbClr val="99CB38"/>
              </a:buClr>
              <a:buNone/>
            </a:pPr>
            <a:endParaRPr lang="ru-RU" sz="2400" cap="all" spc="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Clr>
                <a:srgbClr val="99CB38"/>
              </a:buClr>
              <a:buNone/>
            </a:pPr>
            <a:r>
              <a:rPr lang="ru-RU" sz="2400" cap="all" spc="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</a:t>
            </a:r>
            <a:r>
              <a:rPr lang="ru-RU" sz="2400" cap="all" spc="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marL="0" lvl="0" indent="0" algn="r">
              <a:buClr>
                <a:srgbClr val="99CB38"/>
              </a:buClr>
              <a:buNone/>
            </a:pPr>
            <a:r>
              <a:rPr lang="ru-RU" sz="2400" cap="all" spc="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Овсянникова Л.В.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78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06442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Утренники, праздники, развлечения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432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371 «Фестиваль здоровья»</a:t>
            </a:r>
            <a:endParaRPr lang="ru-RU" dirty="0"/>
          </a:p>
        </p:txBody>
      </p:sp>
      <p:pic>
        <p:nvPicPr>
          <p:cNvPr id="9" name="Содержимое 8" descr="Рисунок16_opt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6990" y="1716258"/>
            <a:ext cx="4016025" cy="2269054"/>
          </a:xfrm>
        </p:spPr>
      </p:pic>
      <p:pic>
        <p:nvPicPr>
          <p:cNvPr id="10" name="Рисунок 9" descr="Рисунок17_o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6597" y="4300316"/>
            <a:ext cx="4109329" cy="2311497"/>
          </a:xfrm>
          <a:prstGeom prst="rect">
            <a:avLst/>
          </a:prstGeom>
        </p:spPr>
      </p:pic>
      <p:pic>
        <p:nvPicPr>
          <p:cNvPr id="11" name="Рисунок 10" descr="Рисунок18_o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9818" y="2461847"/>
            <a:ext cx="4851790" cy="27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251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64879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Конкурсы, выставки, фотовыставки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15636" y="1579419"/>
            <a:ext cx="5604164" cy="4639265"/>
          </a:xfrm>
        </p:spPr>
        <p:txBody>
          <a:bodyPr/>
          <a:lstStyle/>
          <a:p>
            <a:r>
              <a:rPr lang="ru-RU" dirty="0" smtClean="0"/>
              <a:t>371 выставка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6578" y="1579419"/>
            <a:ext cx="5179621" cy="4639265"/>
          </a:xfrm>
        </p:spPr>
        <p:txBody>
          <a:bodyPr/>
          <a:lstStyle/>
          <a:p>
            <a:r>
              <a:rPr lang="ru-RU" dirty="0" smtClean="0"/>
              <a:t>432</a:t>
            </a:r>
            <a:endParaRPr lang="ru-RU" dirty="0"/>
          </a:p>
        </p:txBody>
      </p:sp>
      <p:pic>
        <p:nvPicPr>
          <p:cNvPr id="9" name="Рисунок 8" descr="Рисунок19_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286" y="4092818"/>
            <a:ext cx="4553243" cy="2561199"/>
          </a:xfrm>
          <a:prstGeom prst="rect">
            <a:avLst/>
          </a:prstGeom>
        </p:spPr>
      </p:pic>
      <p:pic>
        <p:nvPicPr>
          <p:cNvPr id="10" name="Рисунок 9" descr="Рисунок20_o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5946" y="1448972"/>
            <a:ext cx="3551976" cy="2672862"/>
          </a:xfrm>
          <a:prstGeom prst="rect">
            <a:avLst/>
          </a:prstGeom>
        </p:spPr>
      </p:pic>
      <p:pic>
        <p:nvPicPr>
          <p:cNvPr id="11" name="Рисунок 10" descr="Рисунок22_o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5538" y="1378633"/>
            <a:ext cx="4276578" cy="3207434"/>
          </a:xfrm>
          <a:prstGeom prst="rect">
            <a:avLst/>
          </a:prstGeom>
        </p:spPr>
      </p:pic>
      <p:pic>
        <p:nvPicPr>
          <p:cNvPr id="12" name="Рисунок 11" descr="Рисунок21_o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2838" y="3661118"/>
            <a:ext cx="3967089" cy="29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265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281" y="764373"/>
            <a:ext cx="10389919" cy="129302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деятельность, акции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371 акция «Подари улыбку миру»              432 проект «музыкальная шкатулка»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Рисунок23_o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291" y="3938953"/>
            <a:ext cx="3616685" cy="2721554"/>
          </a:xfrm>
          <a:prstGeom prst="rect">
            <a:avLst/>
          </a:prstGeom>
        </p:spPr>
      </p:pic>
      <p:pic>
        <p:nvPicPr>
          <p:cNvPr id="9" name="Рисунок 8" descr="Рисунок24_op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3844" y="1814732"/>
            <a:ext cx="4101514" cy="2307102"/>
          </a:xfrm>
          <a:prstGeom prst="rect">
            <a:avLst/>
          </a:prstGeom>
        </p:spPr>
      </p:pic>
      <p:pic>
        <p:nvPicPr>
          <p:cNvPr id="12" name="Содержимое 11" descr="Рисунок25_opt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349218" y="2349304"/>
            <a:ext cx="5270696" cy="3953022"/>
          </a:xfrm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520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640" y="1781300"/>
            <a:ext cx="10995560" cy="4926170"/>
          </a:xfrm>
        </p:spPr>
        <p:txBody>
          <a:bodyPr/>
          <a:lstStyle/>
          <a:p>
            <a:r>
              <a:rPr lang="ru-RU" dirty="0" smtClean="0"/>
              <a:t>Консультации</a:t>
            </a:r>
          </a:p>
          <a:p>
            <a:r>
              <a:rPr lang="ru-RU" dirty="0" smtClean="0"/>
              <a:t>Тематические собрания</a:t>
            </a:r>
          </a:p>
          <a:p>
            <a:r>
              <a:rPr lang="ru-RU" dirty="0" smtClean="0"/>
              <a:t>Утренники и праздники</a:t>
            </a:r>
          </a:p>
          <a:p>
            <a:r>
              <a:rPr lang="ru-RU" dirty="0" smtClean="0"/>
              <a:t>Мастер-классы</a:t>
            </a:r>
          </a:p>
          <a:p>
            <a:r>
              <a:rPr lang="ru-RU" dirty="0" smtClean="0"/>
              <a:t>Смотры-конкурсы семейного творчества, выставки, фотовыставки</a:t>
            </a:r>
          </a:p>
          <a:p>
            <a:r>
              <a:rPr lang="ru-RU" dirty="0" smtClean="0"/>
              <a:t>Сайт, группы в интернете</a:t>
            </a:r>
          </a:p>
          <a:p>
            <a:r>
              <a:rPr lang="ru-RU" dirty="0" smtClean="0"/>
              <a:t>Информационные стенды</a:t>
            </a:r>
          </a:p>
          <a:p>
            <a:r>
              <a:rPr lang="ru-RU" dirty="0" smtClean="0"/>
              <a:t>Маршруты выходного дня</a:t>
            </a:r>
          </a:p>
          <a:p>
            <a:r>
              <a:rPr lang="ru-RU" dirty="0" smtClean="0"/>
              <a:t>Участие в конкурсах, викторинах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7751" y="4238979"/>
            <a:ext cx="2905496" cy="246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5868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763273"/>
            <a:ext cx="8075404" cy="4455411"/>
          </a:xfrm>
        </p:spPr>
        <p:txBody>
          <a:bodyPr/>
          <a:lstStyle/>
          <a:p>
            <a:r>
              <a:rPr lang="ru-RU" dirty="0" smtClean="0"/>
              <a:t>371</a:t>
            </a:r>
          </a:p>
          <a:p>
            <a:pPr marL="0" indent="0">
              <a:buNone/>
            </a:pPr>
            <a:r>
              <a:rPr lang="ru-RU" dirty="0" smtClean="0"/>
              <a:t>Миниатюры «Пушкинские чтения»              432 Викторина</a:t>
            </a:r>
          </a:p>
          <a:p>
            <a:endParaRPr lang="ru-RU" dirty="0"/>
          </a:p>
        </p:txBody>
      </p:sp>
      <p:pic>
        <p:nvPicPr>
          <p:cNvPr id="7" name="Рисунок 6" descr="Рисунок26_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283" y="2719085"/>
            <a:ext cx="5176910" cy="2912012"/>
          </a:xfrm>
          <a:prstGeom prst="rect">
            <a:avLst/>
          </a:prstGeom>
        </p:spPr>
      </p:pic>
      <p:pic>
        <p:nvPicPr>
          <p:cNvPr id="9" name="Содержимое 8" descr="Рисунок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013780" y="1636527"/>
            <a:ext cx="2760879" cy="4900103"/>
          </a:xfrm>
        </p:spPr>
      </p:pic>
      <p:pic>
        <p:nvPicPr>
          <p:cNvPr id="10" name="Рисунок 9" descr="Рисунок27_op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8574" y="3960057"/>
            <a:ext cx="4751751" cy="26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5860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371</a:t>
            </a:r>
            <a:endParaRPr lang="ru-RU" dirty="0"/>
          </a:p>
          <a:p>
            <a:pPr marL="0" indent="0">
              <a:buNone/>
            </a:pPr>
            <a:r>
              <a:rPr lang="ru-RU" sz="2000" dirty="0" smtClean="0"/>
              <a:t>Акция «Подари улыбку миру»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«Праздник мам»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18402" y="2194559"/>
            <a:ext cx="3687797" cy="40241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432 проект «Музыкальная шкатулка»</a:t>
            </a:r>
            <a:endParaRPr lang="ru-RU" sz="2000" dirty="0"/>
          </a:p>
        </p:txBody>
      </p:sp>
      <p:pic>
        <p:nvPicPr>
          <p:cNvPr id="8" name="Рисунок 7" descr="Рисунок31_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3163" y="3189851"/>
            <a:ext cx="4168725" cy="3126543"/>
          </a:xfrm>
          <a:prstGeom prst="rect">
            <a:avLst/>
          </a:prstGeom>
        </p:spPr>
      </p:pic>
      <p:pic>
        <p:nvPicPr>
          <p:cNvPr id="9" name="Рисунок 8" descr="Рисунок29_o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05" y="3812344"/>
            <a:ext cx="4876800" cy="2743200"/>
          </a:xfrm>
          <a:prstGeom prst="rect">
            <a:avLst/>
          </a:prstGeom>
        </p:spPr>
      </p:pic>
      <p:pic>
        <p:nvPicPr>
          <p:cNvPr id="10" name="Рисунок 9" descr="Рисунок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3052" y="1791053"/>
            <a:ext cx="2761488" cy="36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772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" y="243840"/>
            <a:ext cx="11582400" cy="18409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в раннем возрасте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554480"/>
            <a:ext cx="11635740" cy="49682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обладает интересом к стихам, песням и сказкам, рассматриванию картинки, стремится двигаться под музыку; проявляет эмоциональный отклик на различные произведения культуры и искусства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специфические, культурно фиксированные предметные действия, знает назначение бытовых предметов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(ложки, расческа, карандаши и пр.)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стремится к общению со взрослыми и активно подражает им в движениях и действиях; появляются игры, в которых ребенок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воспроизводит действия взрослого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интерес к сверстникам; наблюдает за их действиями и подражает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68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" y="152400"/>
            <a:ext cx="11567160" cy="1203960"/>
          </a:xfrm>
        </p:spPr>
        <p:txBody>
          <a:bodyPr/>
          <a:lstStyle/>
          <a:p>
            <a:r>
              <a:rPr lang="ru-RU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</a:t>
            </a:r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завершении этапа </a:t>
            </a:r>
            <a:r>
              <a:rPr lang="ru-RU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008" y="1900052"/>
            <a:ext cx="11724112" cy="47598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-эстетической деятельности и др. 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обладает развитым воображением, которое реализуется в разных видах деятельности,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развита мелкая моторика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любознательность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53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748145" y="617517"/>
            <a:ext cx="11443855" cy="566104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</a:t>
            </a: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предпосылок ценностно-смыслового восприятия и понимания произведений искусства (словесного, музыкального, изобразительного, мира природы;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становление эстетического отношения к окружающему миру;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элементарных представлений о видах искусства;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восприятие музыки, художественной литературы, фольклора;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стимулирование сопереживания персонажам художественных произведений;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реализацию самостоятельной творческой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(изобразительной,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конструктивно-модельной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 2.6.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3055" y="4155398"/>
            <a:ext cx="2998518" cy="255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69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ru-RU" sz="36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600" b="1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</a:t>
            </a:r>
            <a:r>
              <a:rPr lang="ru-RU" sz="36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-эстетической деятельности относится:</a:t>
            </a:r>
            <a:br>
              <a:rPr lang="ru-RU" sz="3600" cap="none" spc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Музыкальная деятельность;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Восприятие художественной литературы и фольклора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4749" y="3978232"/>
            <a:ext cx="4854802" cy="25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0732" y="2943264"/>
            <a:ext cx="1026291" cy="27778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3808" y="2399030"/>
            <a:ext cx="5335692" cy="40017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2542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взаимодействия с педагогами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-728472" y="6770469"/>
            <a:ext cx="8065081" cy="1642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8226" y="5274781"/>
            <a:ext cx="3395582" cy="11260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687337" y="2502531"/>
            <a:ext cx="2289478" cy="15339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 rot="1162201">
            <a:off x="918420" y="1705131"/>
            <a:ext cx="2864032" cy="160928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rot="20433619">
            <a:off x="1217172" y="3634072"/>
            <a:ext cx="2786365" cy="167097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1363793">
            <a:off x="5779455" y="3772029"/>
            <a:ext cx="2833708" cy="1156521"/>
          </a:xfrm>
          <a:prstGeom prst="ellipse">
            <a:avLst/>
          </a:prstGeom>
          <a:solidFill>
            <a:srgbClr val="6268A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20186901">
            <a:off x="5949429" y="1794046"/>
            <a:ext cx="2782660" cy="1490534"/>
          </a:xfrm>
          <a:prstGeom prst="ellipse">
            <a:avLst/>
          </a:prstGeom>
          <a:solidFill>
            <a:srgbClr val="D6F71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05592" y="1214649"/>
            <a:ext cx="2849612" cy="1179916"/>
          </a:xfrm>
          <a:prstGeom prst="ellipse">
            <a:avLst/>
          </a:prstGeom>
          <a:solidFill>
            <a:srgbClr val="E330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340673">
            <a:off x="6228388" y="4190618"/>
            <a:ext cx="1963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14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5590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педагогами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642" y="1341120"/>
            <a:ext cx="11435937" cy="55168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подготовка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( индивидуальные и групповые)              Мастер-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советы                                                      класс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группа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семинары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Семинары-практикумы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чтения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«Воспитатель года 2017»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9" name="Рисунок 8" descr="Рисунок1_opt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015" y="4276578"/>
            <a:ext cx="4051496" cy="2278966"/>
          </a:xfrm>
          <a:prstGeom prst="rect">
            <a:avLst/>
          </a:prstGeom>
        </p:spPr>
      </p:pic>
      <p:pic>
        <p:nvPicPr>
          <p:cNvPr id="11" name="Рисунок 10" descr="Рисунок2_o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5777" y="4178104"/>
            <a:ext cx="4443829" cy="2499654"/>
          </a:xfrm>
          <a:prstGeom prst="rect">
            <a:avLst/>
          </a:prstGeom>
        </p:spPr>
      </p:pic>
      <p:pic>
        <p:nvPicPr>
          <p:cNvPr id="12" name="Рисунок 11" descr="Рисунок32_op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37563" y="1483392"/>
            <a:ext cx="3263705" cy="2455937"/>
          </a:xfrm>
          <a:prstGeom prst="rect">
            <a:avLst/>
          </a:prstGeom>
        </p:spPr>
      </p:pic>
      <p:pic>
        <p:nvPicPr>
          <p:cNvPr id="13" name="Рисунок 12" descr="Рисунок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9765" y="2586814"/>
            <a:ext cx="2279904" cy="40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33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70919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1389413"/>
            <a:ext cx="10696817" cy="49199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развивающей предметно-пространственной среды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Непрерывная образовательная деятельность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Утренники, праздники, развлечения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дидактические пособия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5522" y="2930831"/>
            <a:ext cx="3473532" cy="347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44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371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671460" y="2327564"/>
            <a:ext cx="3834740" cy="3891120"/>
          </a:xfrm>
        </p:spPr>
        <p:txBody>
          <a:bodyPr/>
          <a:lstStyle/>
          <a:p>
            <a:r>
              <a:rPr lang="ru-RU" dirty="0" smtClean="0"/>
              <a:t>432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38" y="2655882"/>
            <a:ext cx="2208782" cy="3932117"/>
          </a:xfrm>
          <a:prstGeom prst="rect">
            <a:avLst/>
          </a:prstGeom>
        </p:spPr>
      </p:pic>
      <p:pic>
        <p:nvPicPr>
          <p:cNvPr id="9" name="Рисунок 8" descr="Рисунок6_o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9112" y="1856935"/>
            <a:ext cx="4101515" cy="2307102"/>
          </a:xfrm>
          <a:prstGeom prst="rect">
            <a:avLst/>
          </a:prstGeom>
        </p:spPr>
      </p:pic>
      <p:pic>
        <p:nvPicPr>
          <p:cNvPr id="10" name="Рисунок 9" descr="Рисунок7_o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7606" y="4234375"/>
            <a:ext cx="4076505" cy="2293034"/>
          </a:xfrm>
          <a:prstGeom prst="rect">
            <a:avLst/>
          </a:prstGeom>
        </p:spPr>
      </p:pic>
      <p:pic>
        <p:nvPicPr>
          <p:cNvPr id="11" name="Рисунок 10" descr="Рисунок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01434" y="2013086"/>
            <a:ext cx="2273808" cy="4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3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371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432</a:t>
            </a:r>
          </a:p>
          <a:p>
            <a:endParaRPr lang="ru-RU" dirty="0"/>
          </a:p>
        </p:txBody>
      </p:sp>
      <p:pic>
        <p:nvPicPr>
          <p:cNvPr id="8" name="Рисунок 7" descr="Рисунок9_o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3378" y="1705181"/>
            <a:ext cx="3010487" cy="4854410"/>
          </a:xfrm>
          <a:prstGeom prst="rect">
            <a:avLst/>
          </a:prstGeom>
        </p:spPr>
      </p:pic>
      <p:pic>
        <p:nvPicPr>
          <p:cNvPr id="9" name="Рисунок 8" descr="Рисунок10_o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5466" y="3727939"/>
            <a:ext cx="5051864" cy="2841674"/>
          </a:xfrm>
          <a:prstGeom prst="rect">
            <a:avLst/>
          </a:prstGeom>
        </p:spPr>
      </p:pic>
      <p:pic>
        <p:nvPicPr>
          <p:cNvPr id="10" name="Рисунок 9" descr="Рисунок11_o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5705" y="1875399"/>
            <a:ext cx="3918634" cy="22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812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Непрерывная образовательная деятельность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371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432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4559" y="2194559"/>
            <a:ext cx="2267712" cy="4037026"/>
          </a:xfrm>
          <a:prstGeom prst="rect">
            <a:avLst/>
          </a:prstGeom>
        </p:spPr>
      </p:pic>
      <p:pic>
        <p:nvPicPr>
          <p:cNvPr id="10" name="Рисунок 9" descr="Рисунок12_o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082" y="4192171"/>
            <a:ext cx="4351607" cy="2447779"/>
          </a:xfrm>
          <a:prstGeom prst="rect">
            <a:avLst/>
          </a:prstGeom>
        </p:spPr>
      </p:pic>
      <p:pic>
        <p:nvPicPr>
          <p:cNvPr id="11" name="Рисунок 10" descr="Рисунок14_op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8603" y="3362179"/>
            <a:ext cx="4290645" cy="3217984"/>
          </a:xfrm>
          <a:prstGeom prst="rect">
            <a:avLst/>
          </a:prstGeom>
        </p:spPr>
      </p:pic>
      <p:pic>
        <p:nvPicPr>
          <p:cNvPr id="12" name="Рисунок 11" descr="Рисунок15_op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34179" y="2092569"/>
            <a:ext cx="3568504" cy="267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742747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509</TotalTime>
  <Words>409</Words>
  <Application>Microsoft Office PowerPoint</Application>
  <PresentationFormat>Произвольный</PresentationFormat>
  <Paragraphs>97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След самолета</vt:lpstr>
      <vt:lpstr>Филиал МБДОУ-детского сада «Детство» детский сад №371 и  МБДОУ-детского сада «Детство» детский сад №432 _____________________________________________________________  </vt:lpstr>
      <vt:lpstr>Художественно-эстетическое развитие предполагает: • развитие предпосылок ценностно-смыслового восприятия и понимания произведений искусства (словесного, музыкального, изобразительного, мира природы; • становление эстетического отношения к окружающему миру; • формирование элементарных представлений о видах искусства; • восприятие музыки, художественной литературы, фольклора; • стимулирование сопереживания персонажам художественных произведений; • реализацию самостоятельной творческой  деятельности детей (изобразительной,  конструктивно-модельной,  музыкальной и др.).(п. 2.6. стандарта)  </vt:lpstr>
      <vt:lpstr>К художественно-эстетической деятельности относится: </vt:lpstr>
      <vt:lpstr>Модель взаимодействия с педагогами</vt:lpstr>
      <vt:lpstr>Формы работы с педагогами</vt:lpstr>
      <vt:lpstr>Формы работы с детьми</vt:lpstr>
      <vt:lpstr>Развивающая предметно-пространственная среда</vt:lpstr>
      <vt:lpstr>Развивающая предметно-пространственная среда</vt:lpstr>
      <vt:lpstr>Непрерывная образовательная деятельность</vt:lpstr>
      <vt:lpstr>Утренники, праздники, развлечения</vt:lpstr>
      <vt:lpstr>Конкурсы, выставки, фотовыставки</vt:lpstr>
      <vt:lpstr>Проектная деятельность, акции 371 акция «Подари улыбку миру»              432 проект «музыкальная шкатулка»</vt:lpstr>
      <vt:lpstr>Формы работы с родителями</vt:lpstr>
      <vt:lpstr>Работа с родителями</vt:lpstr>
      <vt:lpstr>Работа с родителями</vt:lpstr>
      <vt:lpstr>Целевые ориентиры в раннем возрасте</vt:lpstr>
      <vt:lpstr>Целевые ориентиры на завершении этапа дошкольного образования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МБДОУ-детского сада «Детство» детский сад №371 и  МБДОУ-детского сада «Детство» детский сад №432 _____________________________________________________________</dc:title>
  <dc:creator>Овсянникова Лариса</dc:creator>
  <cp:lastModifiedBy>Анд</cp:lastModifiedBy>
  <cp:revision>42</cp:revision>
  <dcterms:created xsi:type="dcterms:W3CDTF">2017-04-19T10:19:08Z</dcterms:created>
  <dcterms:modified xsi:type="dcterms:W3CDTF">2017-04-27T16:51:53Z</dcterms:modified>
</cp:coreProperties>
</file>