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57" r:id="rId4"/>
    <p:sldId id="259" r:id="rId5"/>
    <p:sldId id="267" r:id="rId6"/>
    <p:sldId id="261" r:id="rId7"/>
    <p:sldId id="262" r:id="rId8"/>
    <p:sldId id="263" r:id="rId9"/>
    <p:sldId id="258" r:id="rId10"/>
    <p:sldId id="271" r:id="rId11"/>
    <p:sldId id="270" r:id="rId12"/>
    <p:sldId id="272" r:id="rId13"/>
    <p:sldId id="273" r:id="rId14"/>
    <p:sldId id="269" r:id="rId15"/>
    <p:sldId id="264" r:id="rId16"/>
    <p:sldId id="265" r:id="rId17"/>
    <p:sldId id="260" r:id="rId18"/>
    <p:sldId id="2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2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BCE0-D049-438D-9A39-56280A6106C4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5C9-3B89-440C-A5AE-0B5B9F5C8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591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BCE0-D049-438D-9A39-56280A6106C4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5C9-3B89-440C-A5AE-0B5B9F5C8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440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1CDBBCE0-D049-438D-9A39-56280A6106C4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13255C9-3B89-440C-A5AE-0B5B9F5C8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030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BCE0-D049-438D-9A39-56280A6106C4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5C9-3B89-440C-A5AE-0B5B9F5C8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61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DBBCE0-D049-438D-9A39-56280A6106C4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3255C9-3B89-440C-A5AE-0B5B9F5C8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975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BCE0-D049-438D-9A39-56280A6106C4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5C9-3B89-440C-A5AE-0B5B9F5C8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290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BCE0-D049-438D-9A39-56280A6106C4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5C9-3B89-440C-A5AE-0B5B9F5C8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BCE0-D049-438D-9A39-56280A6106C4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5C9-3B89-440C-A5AE-0B5B9F5C8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73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BCE0-D049-438D-9A39-56280A6106C4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5C9-3B89-440C-A5AE-0B5B9F5C8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940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BCE0-D049-438D-9A39-56280A6106C4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5C9-3B89-440C-A5AE-0B5B9F5C8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756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BCE0-D049-438D-9A39-56280A6106C4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255C9-3B89-440C-A5AE-0B5B9F5C8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92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CDBBCE0-D049-438D-9A39-56280A6106C4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13255C9-3B89-440C-A5AE-0B5B9F5C8E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410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904" y="546265"/>
            <a:ext cx="10830296" cy="6174574"/>
          </a:xfrm>
        </p:spPr>
        <p:txBody>
          <a:bodyPr>
            <a:norm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</a:pPr>
            <a:r>
              <a:rPr lang="ru-RU" sz="16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МБДОУ-детского сада «Детство» детский сад №371 и </a:t>
            </a:r>
            <a:br>
              <a:rPr lang="ru-RU" sz="16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МБДОУ-детского сада «Детство» детский сад №</a:t>
            </a:r>
            <a:r>
              <a:rPr lang="ru-RU" sz="16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</a:t>
            </a:r>
            <a:br>
              <a:rPr lang="ru-RU" sz="16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</a:t>
            </a:r>
            <a:r>
              <a:rPr lang="ru-RU" sz="32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br>
              <a:rPr lang="ru-RU" sz="32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</a:t>
            </a:r>
            <a:br>
              <a:rPr lang="ru-RU" sz="32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реализации ФГОС </a:t>
            </a:r>
            <a:r>
              <a:rPr lang="ru-RU" sz="32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ДО»</a:t>
            </a:r>
            <a:br>
              <a:rPr lang="ru-RU" sz="32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sz="2000" spc="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sz="2000" spc="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br>
              <a:rPr lang="ru-RU" sz="2000" spc="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pc="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Овсянникова </a:t>
            </a:r>
            <a:r>
              <a:rPr lang="ru-RU" sz="2000" spc="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Л.В.</a:t>
            </a:r>
            <a:br>
              <a:rPr lang="ru-RU" sz="2000" spc="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381" y="4242561"/>
            <a:ext cx="4766552" cy="238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16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8" y="284176"/>
            <a:ext cx="9922281" cy="1834184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b="1" cap="non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/>
            </a:r>
            <a:br>
              <a:rPr lang="ru-RU" sz="2800" b="1" cap="non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</a:br>
            <a:r>
              <a:rPr lang="ru-RU" sz="2800" b="1" cap="non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Непрерывная </a:t>
            </a:r>
            <a:r>
              <a:rPr lang="ru-RU" sz="2800" b="1" cap="non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образовательная </a:t>
            </a:r>
            <a:r>
              <a:rPr lang="ru-RU" sz="2800" b="1" cap="non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деятельность</a:t>
            </a:r>
            <a:br>
              <a:rPr lang="ru-RU" sz="2800" b="1" cap="non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</a:br>
            <a:r>
              <a:rPr lang="ru-RU" sz="2800" b="1" cap="non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/>
            </a:r>
            <a:br>
              <a:rPr lang="ru-RU" sz="2800" b="1" cap="non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</a:br>
            <a:r>
              <a:rPr lang="ru-RU" sz="1800" b="1" cap="none" spc="-1" dirty="0" smtClean="0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 </a:t>
            </a:r>
            <a:r>
              <a:rPr lang="ru-RU" sz="1800" b="1" cap="none" spc="-1" dirty="0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НОД в месяц </a:t>
            </a:r>
            <a:r>
              <a:rPr lang="ru-RU" sz="1800" b="1" cap="none" spc="-1" dirty="0" smtClean="0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от 10 до 30 мин согласно возрастным особенностям детей  </a:t>
            </a:r>
            <a:br>
              <a:rPr lang="ru-RU" sz="1800" b="1" cap="none" spc="-1" dirty="0" smtClean="0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</a:br>
            <a:r>
              <a:rPr lang="ru-RU" sz="1800" b="1" cap="none" spc="-1" dirty="0" smtClean="0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(2 </a:t>
            </a:r>
            <a:r>
              <a:rPr lang="ru-RU" sz="1800" b="1" cap="none" spc="-1" dirty="0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НОД в </a:t>
            </a:r>
            <a:r>
              <a:rPr lang="ru-RU" sz="1800" b="1" cap="none" spc="-1" dirty="0" smtClean="0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зале, </a:t>
            </a:r>
            <a:r>
              <a:rPr lang="ru-RU" sz="1800" b="1" cap="none" spc="-1" dirty="0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 НОД </a:t>
            </a:r>
            <a:r>
              <a:rPr lang="ru-RU" sz="1800" b="1" cap="none" spc="-1" dirty="0" smtClean="0">
                <a:solidFill>
                  <a:srgbClr val="10243E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на улице в старшем дошкольном возрасте);</a:t>
            </a:r>
            <a:r>
              <a:rPr lang="ru-RU" sz="1800" cap="none" dirty="0">
                <a:solidFill>
                  <a:prstClr val="black"/>
                </a:solidFill>
                <a:latin typeface="Arial"/>
              </a:rPr>
              <a:t/>
            </a:r>
            <a:br>
              <a:rPr lang="ru-RU" sz="1800" cap="none" dirty="0">
                <a:solidFill>
                  <a:prstClr val="black"/>
                </a:solidFill>
                <a:latin typeface="Arial"/>
              </a:rPr>
            </a:br>
            <a:r>
              <a:rPr lang="ru-RU" sz="1800" cap="none" dirty="0">
                <a:solidFill>
                  <a:prstClr val="black"/>
                </a:solidFill>
                <a:latin typeface="Arial"/>
              </a:rPr>
              <a:t/>
            </a:r>
            <a:br>
              <a:rPr lang="ru-RU" sz="1800" cap="none" dirty="0">
                <a:solidFill>
                  <a:prstClr val="black"/>
                </a:solidFill>
                <a:latin typeface="Arial"/>
              </a:rPr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Рисунок11_o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559" y="2541786"/>
            <a:ext cx="4989342" cy="3742006"/>
          </a:xfrm>
          <a:prstGeom prst="rect">
            <a:avLst/>
          </a:prstGeom>
        </p:spPr>
      </p:pic>
      <p:pic>
        <p:nvPicPr>
          <p:cNvPr id="11" name="Содержимое 10" descr="Рисунок12_opt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259004" y="624115"/>
            <a:ext cx="3387394" cy="5631541"/>
          </a:xfrm>
        </p:spPr>
      </p:pic>
    </p:spTree>
    <p:extLst>
      <p:ext uri="{BB962C8B-B14F-4D97-AF65-F5344CB8AC3E}">
        <p14:creationId xmlns:p14="http://schemas.microsoft.com/office/powerpoint/2010/main" xmlns="" val="21659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Clr>
                <a:srgbClr val="FFFFFF"/>
              </a:buClr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</a:t>
            </a:r>
          </a:p>
          <a:p>
            <a:endParaRPr lang="ru-RU" dirty="0"/>
          </a:p>
        </p:txBody>
      </p:sp>
      <p:pic>
        <p:nvPicPr>
          <p:cNvPr id="11" name="Содержимое 10" descr="Рисунок13_op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8977" y="2743200"/>
            <a:ext cx="5977203" cy="3362177"/>
          </a:xfrm>
        </p:spPr>
      </p:pic>
      <p:pic>
        <p:nvPicPr>
          <p:cNvPr id="12" name="Рисунок 11" descr="Рисунок14_o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4598" y="590843"/>
            <a:ext cx="3608202" cy="590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9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Рисунок17_op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89989" y="3727938"/>
            <a:ext cx="3863927" cy="289794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284176"/>
            <a:ext cx="11064240" cy="10708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                        релаксация, сухой бассейн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Рисунок16_o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5688" y="1181687"/>
            <a:ext cx="4429418" cy="3023078"/>
          </a:xfrm>
          <a:prstGeom prst="rect">
            <a:avLst/>
          </a:prstGeom>
        </p:spPr>
      </p:pic>
      <p:pic>
        <p:nvPicPr>
          <p:cNvPr id="11" name="Содержимое 10" descr="Рисунок15_opt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52340" y="3727939"/>
            <a:ext cx="4070651" cy="2869809"/>
          </a:xfrm>
        </p:spPr>
      </p:pic>
      <p:pic>
        <p:nvPicPr>
          <p:cNvPr id="14" name="Рисунок 13" descr="Рисунок18_op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15854" y="1274580"/>
            <a:ext cx="3071346" cy="40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23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20_op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6531" y="1111347"/>
            <a:ext cx="4152475" cy="2802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8" y="284176"/>
            <a:ext cx="10268645" cy="108597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 «здоровья»                                           кислородные </a:t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коктейли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205343" y="4643252"/>
            <a:ext cx="8104911" cy="1574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Рисунок19_o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519" y="3291839"/>
            <a:ext cx="2925831" cy="3298874"/>
          </a:xfrm>
          <a:prstGeom prst="rect">
            <a:avLst/>
          </a:prstGeom>
        </p:spPr>
      </p:pic>
      <p:pic>
        <p:nvPicPr>
          <p:cNvPr id="12" name="Рисунок 11" descr="Рисунок21_op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4990" y="3756611"/>
            <a:ext cx="4255852" cy="2883340"/>
          </a:xfrm>
          <a:prstGeom prst="rect">
            <a:avLst/>
          </a:prstGeom>
        </p:spPr>
      </p:pic>
      <p:pic>
        <p:nvPicPr>
          <p:cNvPr id="15" name="Рисунок 14" descr="Рисунок22_op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4235" y="478301"/>
            <a:ext cx="3764885" cy="3115441"/>
          </a:xfrm>
          <a:prstGeom prst="rect">
            <a:avLst/>
          </a:prstGeom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2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783" y="284176"/>
            <a:ext cx="9728215" cy="337342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ЛЫЖНЯ РОССИИ-2016</a:t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«ЗДОРОВЬЯ»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90057" y="581891"/>
            <a:ext cx="7813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личностно-ориентированное взаимодействие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Рисунок 6" descr="Рисунок23_op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424" y="2547015"/>
            <a:ext cx="5025835" cy="3769377"/>
          </a:xfrm>
          <a:prstGeom prst="rect">
            <a:avLst/>
          </a:prstGeom>
        </p:spPr>
      </p:pic>
      <p:pic>
        <p:nvPicPr>
          <p:cNvPr id="11" name="Содержимое 10" descr="Рисунок24_op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953381" y="2082018"/>
            <a:ext cx="6002215" cy="3376246"/>
          </a:xfrm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03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Взаимодействие с семьей по вопросам охраны и укрепления здоровья детей.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480" y="1792936"/>
            <a:ext cx="10194519" cy="4424984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Информационные стенды для родителей, освещающие вопросы оздоровления без лекарств .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Информационные стенды медицинских работников о медицинской профилактической работе с детьми в ДОУ.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Приобщение родителей  к участию в физкультурно-массовых мероприятиях ДОУ (соревнования, спортивные праздники, дни открытых дверей, Дни и Недели здоровья).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Консультации, беседы с родителями по вопросам 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здоровьезбережения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59240" y="4465320"/>
            <a:ext cx="276768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96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Информационные стенды  для                               родителей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Рисунок 6" descr="Рисунок25_op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328" y="3323518"/>
            <a:ext cx="4607743" cy="3236940"/>
          </a:xfrm>
          <a:prstGeom prst="rect">
            <a:avLst/>
          </a:prstGeom>
        </p:spPr>
      </p:pic>
      <p:pic>
        <p:nvPicPr>
          <p:cNvPr id="8" name="Рисунок 7" descr="Рисунок26_o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9147" y="1372882"/>
            <a:ext cx="4257767" cy="2937860"/>
          </a:xfrm>
          <a:prstGeom prst="rect">
            <a:avLst/>
          </a:prstGeom>
        </p:spPr>
      </p:pic>
      <p:pic>
        <p:nvPicPr>
          <p:cNvPr id="10" name="Содержимое 9" descr="Рисунок27_opt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426086" y="3643086"/>
            <a:ext cx="4294933" cy="2888343"/>
          </a:xfrm>
        </p:spPr>
      </p:pic>
    </p:spTree>
    <p:extLst>
      <p:ext uri="{BB962C8B-B14F-4D97-AF65-F5344CB8AC3E}">
        <p14:creationId xmlns:p14="http://schemas.microsoft.com/office/powerpoint/2010/main" xmlns="" val="19708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0" lvl="0" indent="-182880">
              <a:lnSpc>
                <a:spcPct val="100000"/>
              </a:lnSpc>
              <a:spcBef>
                <a:spcPct val="20000"/>
              </a:spcBef>
            </a:pPr>
            <a:r>
              <a:rPr lang="ru-RU" sz="2400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Физкультурно-массовые мероприятия </a:t>
            </a:r>
            <a:r>
              <a:rPr lang="ru-RU" sz="2400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ДОУ </a:t>
            </a:r>
            <a:r>
              <a:rPr lang="ru-RU" sz="2400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  <a:r>
              <a:rPr lang="ru-RU" sz="2400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беседы с родителями по вопросам  </a:t>
            </a:r>
            <a:r>
              <a:rPr lang="ru-RU" sz="2400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здоровьезбережения</a:t>
            </a:r>
            <a:r>
              <a:rPr lang="ru-RU" sz="2400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Рисунок28_o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646" y="1589649"/>
            <a:ext cx="4626708" cy="4164037"/>
          </a:xfrm>
          <a:prstGeom prst="rect">
            <a:avLst/>
          </a:prstGeom>
        </p:spPr>
      </p:pic>
      <p:pic>
        <p:nvPicPr>
          <p:cNvPr id="12" name="Содержимое 11" descr="Рисунок29_op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64035" y="3501026"/>
            <a:ext cx="3685736" cy="3188162"/>
          </a:xfrm>
        </p:spPr>
      </p:pic>
      <p:pic>
        <p:nvPicPr>
          <p:cNvPr id="10" name="Рисунок 9" descr="Рисунок30_o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3561" y="1702191"/>
            <a:ext cx="4858043" cy="36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29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281" y="284176"/>
            <a:ext cx="9870718" cy="6777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образования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280" y="771896"/>
            <a:ext cx="10533413" cy="5878285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младенческом и раннем возрасте в части реализации образовательной области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«Физическое развитие»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ребенка развита крупная моторика, он стремится осваивать различные виды движения (бег, лазанье, перешагивание и пр.).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Целевые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ориентиры на этапе завершения дошкольного образования; 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ребенка развита крупная и мелкая моторика, он подвижен, вынослив, владеет основными движениями, может контролировать свои движения и управлять ими; 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правилам безопасного поведения и личной гигиены.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2329" y="4968832"/>
            <a:ext cx="3605485" cy="18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79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1906" y="890649"/>
            <a:ext cx="946463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«Забота о здоровье – это важнейший труд воспитателя.</a:t>
            </a:r>
            <a:b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От жизнерадостности, бодрости детей зависит их духовная жизнь, мировоззрение, умственное развитие, прочность знаний, вера в свои силы.»</a:t>
            </a:r>
            <a:b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В.А. Сухомлинский.</a:t>
            </a:r>
            <a:b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4176"/>
            <a:ext cx="10972800" cy="6390944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800" b="1" u="sng" cap="none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u="sng" cap="none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u="sng" cap="none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Задачи ФГОС ДО:</a:t>
            </a:r>
            <a:r>
              <a:rPr lang="ru-RU" sz="2200" cap="none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200" cap="none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2200" cap="none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1)   </a:t>
            </a:r>
            <a:r>
              <a:rPr lang="ru-RU" sz="1600" b="1" cap="none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охраны и укрепления физического и психического здоровья детей, в том числе их эмоционального благополучия;</a:t>
            </a:r>
            <a:br>
              <a:rPr lang="ru-RU" sz="1600" b="1" cap="none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b="1" cap="none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2)   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  <a:br>
              <a:rPr lang="ru-RU" sz="1600" b="1" cap="none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b="1" cap="none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3)   обеспечения преемственности целей, задач и содержания образования, реализуемых в рамках образовательных программ различных </a:t>
            </a:r>
            <a:r>
              <a:rPr lang="ru-RU" sz="1600" b="1" cap="none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уровней;</a:t>
            </a:r>
            <a:r>
              <a:rPr lang="ru-RU" sz="1600" b="1" cap="none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b="1" cap="none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b="1" cap="none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4)    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</a:t>
            </a:r>
            <a:r>
              <a:rPr lang="ru-RU" sz="1600" b="1" i="1" cap="none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детьми, взрослыми и миром</a:t>
            </a:r>
            <a:r>
              <a:rPr lang="ru-RU" sz="1600" b="1" i="1" cap="none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br>
              <a:rPr lang="ru-RU" sz="1600" b="1" i="1" cap="none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b="1" cap="non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5)	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  <a:br>
              <a:rPr lang="ru-RU" sz="1600" b="1" cap="non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6)	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  <a:br>
              <a:rPr lang="ru-RU" sz="1600" b="1" cap="non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7)	формирования социокультурной среды, соответствующей возрастным, индивидуальным, психологическим и физиологическим особенностям детей;</a:t>
            </a:r>
            <a:br>
              <a:rPr lang="ru-RU" sz="1600" b="1" cap="non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8)	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br>
              <a:rPr lang="ru-RU" sz="1600" b="1" cap="non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cap="none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i="1" cap="none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cap="none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cap="none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3158" y="6412673"/>
            <a:ext cx="9749642" cy="262446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57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45" y="439386"/>
            <a:ext cx="10901548" cy="1021279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b="1" i="1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b="1" i="1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направления физического развития в соответствии с методикой физического развития</a:t>
            </a:r>
            <a:r>
              <a:rPr lang="ru-RU" sz="1700" b="1" cap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b="1" cap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392" y="1579418"/>
            <a:ext cx="11020302" cy="4638502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lnSpc>
                <a:spcPct val="110000"/>
              </a:lnSpc>
              <a:spcBef>
                <a:spcPts val="1125"/>
              </a:spcBef>
              <a:spcAft>
                <a:spcPts val="1125"/>
              </a:spcAft>
              <a:buClrTx/>
              <a:buNone/>
            </a:pPr>
            <a:r>
              <a:rPr lang="ru-RU" sz="21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Оздоровительные </a:t>
            </a:r>
            <a:r>
              <a:rPr lang="ru-RU" sz="21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правильной осанки (своевременное окостенение опорно-двигательного аппарата, формирование изгибов позвоночника, развитие свода стопы, укрепление связочном-суставного аппарата</a:t>
            </a: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);  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гармоничного </a:t>
            </a: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телосложения;  </a:t>
            </a:r>
          </a:p>
          <a:p>
            <a:pPr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мышц лица, рук, ног, туловища, плечевого пояса, кистей, пальцев, шеи, глаз, внутренних органов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21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Образовательные задачи</a:t>
            </a:r>
            <a:r>
              <a:rPr lang="ru-RU" sz="21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двигательных умений и навыков</a:t>
            </a: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психофизических качеств( быстроты, силы, гибкости, выносливости, глазомера, ловкости</a:t>
            </a: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двигательных способностей (функции равновесия, координации </a:t>
            </a: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движений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21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Воспитательные </a:t>
            </a:r>
            <a:r>
              <a:rPr lang="ru-RU" sz="21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потребности в ежедневных физических упражнениях;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умения рационально использовать физические упражнения в самостоятельной двигательной деятельности;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грации, пластичности, выразительности движений;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самостоятельности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инициативности, самоорганизации, взаимопомощи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98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8" y="289560"/>
            <a:ext cx="10166122" cy="1143000"/>
          </a:xfrm>
        </p:spPr>
        <p:txBody>
          <a:bodyPr>
            <a:normAutofit fontScale="90000"/>
          </a:bodyPr>
          <a:lstStyle/>
          <a:p>
            <a:r>
              <a:rPr lang="ru-RU" sz="5000" b="1" i="1" cap="none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5000" b="1" i="1" cap="none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cap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 физкультурного развития </a:t>
            </a:r>
            <a:r>
              <a:rPr lang="ru-RU" sz="5000" b="1" i="1" cap="none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изкультурного</a:t>
            </a:r>
            <a:r>
              <a:rPr lang="ru-RU" sz="5000" b="1" i="1" cap="none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i="1" cap="none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160" y="1295400"/>
            <a:ext cx="10698480" cy="53340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обеспечивает и регулирует уровень двигательной активности детей в режиме дня.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None/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 центров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95000"/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rgbClr val="000000"/>
                </a:solidFill>
                <a:latin typeface="Constantia"/>
              </a:rPr>
              <a:t>Приобретение двигательного опыта и физических качеств: координации и гибкости;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95000"/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rgbClr val="000000"/>
                </a:solidFill>
                <a:latin typeface="Constantia"/>
              </a:rPr>
              <a:t>Правильное формирование опорно-двигательной системы организма;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95000"/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rgbClr val="000000"/>
                </a:solidFill>
                <a:latin typeface="Constantia"/>
              </a:rPr>
              <a:t>Развитие равновесия, координации движения, крупной и мелкой моторики обеих рук;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95000"/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rgbClr val="000000"/>
                </a:solidFill>
                <a:latin typeface="Constantia"/>
              </a:rPr>
              <a:t>Закрепление навыка выполнения основных движений(ходьба, бег, мягкие прыжки, повороты);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95000"/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rgbClr val="000000"/>
                </a:solidFill>
                <a:latin typeface="Constantia"/>
              </a:rPr>
              <a:t>Формирование начальных представлений о некоторых видах спорта;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95000"/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rgbClr val="000000"/>
                </a:solidFill>
                <a:latin typeface="Constantia"/>
              </a:rPr>
              <a:t>Овладение подвижными играми с правилами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95000"/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rgbClr val="000000"/>
                </a:solidFill>
                <a:latin typeface="Constantia"/>
              </a:rPr>
              <a:t>Становление целенаправленности и </a:t>
            </a:r>
            <a:r>
              <a:rPr lang="ru-RU" sz="2300" dirty="0" err="1">
                <a:solidFill>
                  <a:srgbClr val="000000"/>
                </a:solidFill>
                <a:latin typeface="Constantia"/>
              </a:rPr>
              <a:t>саморегуляции</a:t>
            </a:r>
            <a:r>
              <a:rPr lang="ru-RU" sz="2300" dirty="0">
                <a:solidFill>
                  <a:srgbClr val="000000"/>
                </a:solidFill>
                <a:latin typeface="Constantia"/>
              </a:rPr>
              <a:t> в двигательной сфере;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95000"/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rgbClr val="000000"/>
                </a:solidFill>
                <a:latin typeface="Constantia"/>
              </a:rPr>
              <a:t>Становление ценностей здорового образа жизни.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None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0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010234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371</a:t>
            </a:r>
            <a:r>
              <a:rPr lang="ru-RU" dirty="0" smtClean="0"/>
              <a:t>                                                     </a:t>
            </a:r>
            <a:r>
              <a:rPr lang="ru-RU" dirty="0" smtClean="0">
                <a:solidFill>
                  <a:srgbClr val="000000"/>
                </a:solidFill>
              </a:rPr>
              <a:t>432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8" name="Рисунок 7" descr="Рисунок1_op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99" y="1255025"/>
            <a:ext cx="3170909" cy="4217308"/>
          </a:xfrm>
          <a:prstGeom prst="rect">
            <a:avLst/>
          </a:prstGeom>
        </p:spPr>
      </p:pic>
      <p:pic>
        <p:nvPicPr>
          <p:cNvPr id="10" name="Содержимое 9" descr="Рисунок2_op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32974" y="3207434"/>
            <a:ext cx="3101171" cy="3419041"/>
          </a:xfrm>
        </p:spPr>
      </p:pic>
      <p:pic>
        <p:nvPicPr>
          <p:cNvPr id="11" name="Рисунок 10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9546" y="1989405"/>
            <a:ext cx="2535936" cy="4511040"/>
          </a:xfrm>
          <a:prstGeom prst="rect">
            <a:avLst/>
          </a:prstGeom>
        </p:spPr>
      </p:pic>
      <p:pic>
        <p:nvPicPr>
          <p:cNvPr id="12" name="Рисунок 11" descr="Рисунок4_op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00079" y="475840"/>
            <a:ext cx="2838702" cy="50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38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8" y="156874"/>
            <a:ext cx="10019263" cy="824370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371</a:t>
            </a:r>
            <a:r>
              <a:rPr lang="ru-RU" dirty="0">
                <a:solidFill>
                  <a:srgbClr val="F56617"/>
                </a:solidFill>
              </a:rPr>
              <a:t>                                                     </a:t>
            </a:r>
            <a:r>
              <a:rPr lang="ru-RU" dirty="0">
                <a:solidFill>
                  <a:srgbClr val="000000"/>
                </a:solidFill>
              </a:rPr>
              <a:t>432</a:t>
            </a:r>
            <a:endParaRPr lang="ru-RU" dirty="0"/>
          </a:p>
        </p:txBody>
      </p:sp>
      <p:pic>
        <p:nvPicPr>
          <p:cNvPr id="7" name="Рисунок 6" descr="Рисунок5_op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866" y="1336431"/>
            <a:ext cx="3340274" cy="3657599"/>
          </a:xfrm>
          <a:prstGeom prst="rect">
            <a:avLst/>
          </a:prstGeom>
        </p:spPr>
      </p:pic>
      <p:pic>
        <p:nvPicPr>
          <p:cNvPr id="8" name="Рисунок 7" descr="Рисунок6_o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1925" y="2335235"/>
            <a:ext cx="3408272" cy="4192173"/>
          </a:xfrm>
          <a:prstGeom prst="rect">
            <a:avLst/>
          </a:prstGeom>
        </p:spPr>
      </p:pic>
      <p:pic>
        <p:nvPicPr>
          <p:cNvPr id="10" name="Содержимое 9" descr="Рисунок7_opt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792826" y="1181686"/>
            <a:ext cx="3270613" cy="4529797"/>
          </a:xfrm>
        </p:spPr>
      </p:pic>
    </p:spTree>
    <p:extLst>
      <p:ext uri="{BB962C8B-B14F-4D97-AF65-F5344CB8AC3E}">
        <p14:creationId xmlns:p14="http://schemas.microsoft.com/office/powerpoint/2010/main" xmlns="" val="6887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b="1" cap="none" spc="-1" dirty="0">
                <a:solidFill>
                  <a:srgbClr val="132C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Обеспечение кадровых условий</a:t>
            </a:r>
            <a:r>
              <a:rPr lang="ru-RU" sz="1800" cap="none" dirty="0">
                <a:solidFill>
                  <a:prstClr val="black"/>
                </a:solidFill>
                <a:latin typeface="Arial"/>
              </a:rPr>
              <a:t/>
            </a:r>
            <a:br>
              <a:rPr lang="ru-RU" sz="1800" cap="none" dirty="0">
                <a:solidFill>
                  <a:prstClr val="black"/>
                </a:solidFill>
                <a:latin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040" y="1792936"/>
            <a:ext cx="10285959" cy="4424984"/>
          </a:xfrm>
        </p:spPr>
        <p:txBody>
          <a:bodyPr/>
          <a:lstStyle/>
          <a:p>
            <a:pPr marL="285840" lvl="0" indent="-28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C48"/>
              </a:buClr>
              <a:buFont typeface="Wingdings" charset="2"/>
              <a:buChar char=""/>
            </a:pPr>
            <a:r>
              <a:rPr lang="ru-RU" sz="2800" b="1" spc="-1" dirty="0">
                <a:solidFill>
                  <a:srgbClr val="132C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Участие в сетевом взаимодействии </a:t>
            </a:r>
            <a:r>
              <a:rPr lang="ru-RU" sz="2800" b="1" spc="-1" dirty="0" smtClean="0">
                <a:solidFill>
                  <a:srgbClr val="132C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МБДОУ</a:t>
            </a:r>
          </a:p>
          <a:p>
            <a:pPr marL="144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C48"/>
              </a:buClr>
              <a:buNone/>
            </a:pPr>
            <a:r>
              <a:rPr lang="ru-RU" sz="2800" b="1" spc="-1" dirty="0" smtClean="0">
                <a:solidFill>
                  <a:srgbClr val="132C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</a:t>
            </a:r>
            <a:r>
              <a:rPr lang="ru-RU" sz="2800" b="1" spc="-1" dirty="0">
                <a:solidFill>
                  <a:srgbClr val="132C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детского сада «Детство» </a:t>
            </a:r>
            <a:endParaRPr lang="ru-RU" sz="2800" dirty="0">
              <a:solidFill>
                <a:prstClr val="black"/>
              </a:solidFill>
              <a:latin typeface="Arial"/>
            </a:endParaRPr>
          </a:p>
          <a:p>
            <a:pPr marL="285840" lvl="0" indent="-28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C48"/>
              </a:buClr>
              <a:buFont typeface="Wingdings" charset="2"/>
              <a:buChar char=""/>
            </a:pPr>
            <a:r>
              <a:rPr lang="ru-RU" sz="2800" b="1" spc="-1" dirty="0" smtClean="0">
                <a:solidFill>
                  <a:srgbClr val="132C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Наставничество</a:t>
            </a:r>
          </a:p>
          <a:p>
            <a:pPr marL="285840" lvl="0" indent="-28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C48"/>
              </a:buClr>
              <a:buFont typeface="Wingdings" charset="2"/>
              <a:buChar char=""/>
            </a:pPr>
            <a:r>
              <a:rPr lang="ru-RU" sz="2800" b="1" spc="-1" dirty="0" smtClean="0">
                <a:solidFill>
                  <a:srgbClr val="132C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Практико-ориентированные формы</a:t>
            </a:r>
          </a:p>
          <a:p>
            <a:pPr marL="144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C48"/>
              </a:buClr>
              <a:buNone/>
            </a:pPr>
            <a:r>
              <a:rPr lang="ru-RU" sz="2800" b="1" spc="-1" dirty="0" smtClean="0">
                <a:solidFill>
                  <a:srgbClr val="132C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800" b="1" spc="-1" dirty="0">
                <a:solidFill>
                  <a:srgbClr val="132C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(мастер-классы, семинары)</a:t>
            </a:r>
            <a:endParaRPr lang="ru-RU" sz="2800" dirty="0">
              <a:solidFill>
                <a:prstClr val="black"/>
              </a:solidFill>
              <a:latin typeface="Arial"/>
            </a:endParaRPr>
          </a:p>
          <a:p>
            <a:pPr marL="285840" lvl="0" indent="-28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C48"/>
              </a:buClr>
              <a:buFont typeface="Wingdings" charset="2"/>
              <a:buChar char=""/>
            </a:pPr>
            <a:r>
              <a:rPr lang="ru-RU" sz="2800" b="1" spc="-1" dirty="0">
                <a:solidFill>
                  <a:srgbClr val="132C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Курсы повышения квалификации по </a:t>
            </a:r>
            <a:endParaRPr lang="ru-RU" sz="2800" b="1" spc="-1" dirty="0" smtClean="0">
              <a:solidFill>
                <a:srgbClr val="132C48"/>
              </a:solidFill>
              <a:uFill>
                <a:solidFill>
                  <a:srgbClr val="FFFFFF"/>
                </a:solidFill>
              </a:uFill>
              <a:latin typeface="Times New Roman"/>
              <a:ea typeface="DejaVu Sans"/>
            </a:endParaRPr>
          </a:p>
          <a:p>
            <a:pPr marL="144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C48"/>
              </a:buClr>
              <a:buNone/>
            </a:pPr>
            <a:r>
              <a:rPr lang="ru-RU" sz="2800" b="1" spc="-1" dirty="0" smtClean="0">
                <a:solidFill>
                  <a:srgbClr val="132C48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физическому развитию</a:t>
            </a:r>
            <a:endParaRPr lang="ru-RU" dirty="0"/>
          </a:p>
        </p:txBody>
      </p:sp>
      <p:pic>
        <p:nvPicPr>
          <p:cNvPr id="6" name="Рисунок 5" descr="Рисунок8_o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5248" y="245949"/>
            <a:ext cx="3521612" cy="626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43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0000"/>
                </a:solidFill>
              </a:rPr>
              <a:t>Кросс 2016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Коньки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Рисунок9_o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547" y="1997612"/>
            <a:ext cx="5495779" cy="4121834"/>
          </a:xfrm>
          <a:prstGeom prst="rect">
            <a:avLst/>
          </a:prstGeom>
        </p:spPr>
      </p:pic>
      <p:pic>
        <p:nvPicPr>
          <p:cNvPr id="9" name="Содержимое 8" descr="Рисунок10_op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988068" y="407963"/>
            <a:ext cx="3429988" cy="6105379"/>
          </a:xfrm>
        </p:spPr>
      </p:pic>
    </p:spTree>
    <p:extLst>
      <p:ext uri="{BB962C8B-B14F-4D97-AF65-F5344CB8AC3E}">
        <p14:creationId xmlns:p14="http://schemas.microsoft.com/office/powerpoint/2010/main" xmlns="" val="14370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404</TotalTime>
  <Words>462</Words>
  <Application>Microsoft Office PowerPoint</Application>
  <PresentationFormat>Произвольный</PresentationFormat>
  <Paragraphs>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Полосы</vt:lpstr>
      <vt:lpstr>Филиал МБДОУ-детского сада «Детство» детский сад №371 и  МБДОУ-детского сада «Детство» детский сад №432      «Физическое развитие  дошкольников  в условиях реализации ФГОС ДО»                                                          Старший воспитатель                                                        Овсянникова Л.В.  </vt:lpstr>
      <vt:lpstr>Слайд 2</vt:lpstr>
      <vt:lpstr> Задачи ФГОС ДО: 1)   охраны и укрепления физического и психического здоровья детей, в том числе их эмоционального благополучия; 2)   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 3)   обеспечения преемственности целей, задач и содержания образования, реализуемых в рамках образовательных программ различных уровней; 4)    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 5) 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 6) 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 7) формирования социокультурной среды, соответствующей возрастным, индивидуальным, психологическим и физиологическим особенностям детей; 8) 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   </vt:lpstr>
      <vt:lpstr> Задачи и направления физического развития в соответствии с методикой физического развития </vt:lpstr>
      <vt:lpstr>  Центр  физкультурного развития изкультурного уголка</vt:lpstr>
      <vt:lpstr>371                                                     432</vt:lpstr>
      <vt:lpstr>371                                                     432</vt:lpstr>
      <vt:lpstr>Обеспечение кадровых условий </vt:lpstr>
      <vt:lpstr>Кросс 2016</vt:lpstr>
      <vt:lpstr> Непрерывная образовательная деятельность  3 НОД в месяц от 10 до 30 мин согласно возрастным особенностям детей   (2 НОД в зале, 1 НОД  на улице в старшем дошкольном возрасте);  </vt:lpstr>
      <vt:lpstr>Слайд 11</vt:lpstr>
      <vt:lpstr>Здоровьесберегающие технологии Дыхательная гимнастика                         релаксация, сухой бассейн</vt:lpstr>
      <vt:lpstr>                    Здоровьесберегающие технологии  Дорожка «здоровья»                                           кислородные                                                                                          коктейли</vt:lpstr>
      <vt:lpstr>                                                                                                          ЛЫЖНЯ РОССИИ-2016  ФЕСТИВАЛЬ «ЗДОРОВЬЯ»</vt:lpstr>
      <vt:lpstr>Взаимодействие с семьей по вопросам охраны и укрепления здоровья детей.</vt:lpstr>
      <vt:lpstr>Информационные стенды  для                               родителей</vt:lpstr>
      <vt:lpstr>  Физкультурно-массовые мероприятия ДОУ .  Консультации, беседы с родителями по вопросам  здоровьезбережения. </vt:lpstr>
      <vt:lpstr>Целевые ориентиры образования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МБДОУ-детского сада «Детство» детский сад №371 и  МБДОУ-детского сада «Детство» детский сад №432    Познавательное развитие  дошкольников  в условиях реализации ФГОС ДО</dc:title>
  <dc:creator>Овсянникова Лариса</dc:creator>
  <cp:lastModifiedBy>Анд</cp:lastModifiedBy>
  <cp:revision>26</cp:revision>
  <dcterms:created xsi:type="dcterms:W3CDTF">2017-03-28T14:16:27Z</dcterms:created>
  <dcterms:modified xsi:type="dcterms:W3CDTF">2017-04-27T19:17:54Z</dcterms:modified>
</cp:coreProperties>
</file>