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9" r:id="rId6"/>
    <p:sldId id="260" r:id="rId7"/>
    <p:sldId id="258" r:id="rId8"/>
    <p:sldId id="261" r:id="rId9"/>
    <p:sldId id="262" r:id="rId10"/>
    <p:sldId id="264" r:id="rId11"/>
    <p:sldId id="265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Рисунок 3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6" name="Рисунок 9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32" name="Рисунок 131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132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0" y="2575080"/>
            <a:ext cx="68400" cy="624600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136"/>
                </a:moveTo>
                <a:cubicBezTo>
                  <a:pt x="20" y="117"/>
                  <a:pt x="19" y="99"/>
                  <a:pt x="17" y="80"/>
                </a:cubicBezTo>
                <a:cubicBezTo>
                  <a:pt x="11" y="54"/>
                  <a:pt x="6" y="27"/>
                  <a:pt x="0" y="0"/>
                </a:cubicBezTo>
                <a:cubicBezTo>
                  <a:pt x="0" y="35"/>
                  <a:pt x="0" y="35"/>
                  <a:pt x="0" y="35"/>
                </a:cubicBezTo>
                <a:cubicBezTo>
                  <a:pt x="6" y="64"/>
                  <a:pt x="13" y="94"/>
                  <a:pt x="20" y="124"/>
                </a:cubicBezTo>
                <a:cubicBezTo>
                  <a:pt x="20" y="128"/>
                  <a:pt x="21" y="132"/>
                  <a:pt x="22" y="136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" name="CustomShape 2"/>
          <p:cNvSpPr/>
          <p:nvPr/>
        </p:nvSpPr>
        <p:spPr>
          <a:xfrm>
            <a:off x="89280" y="3156480"/>
            <a:ext cx="447840" cy="2320920"/>
          </a:xfrm>
          <a:custGeom>
            <a:avLst/>
            <a:gdLst/>
            <a:ahLst/>
            <a:cxnLst/>
            <a:rect l="l" t="t" r="r" b="b"/>
            <a:pathLst>
              <a:path w="140" h="504">
                <a:moveTo>
                  <a:pt x="86" y="350"/>
                </a:moveTo>
                <a:cubicBezTo>
                  <a:pt x="103" y="402"/>
                  <a:pt x="120" y="453"/>
                  <a:pt x="139" y="504"/>
                </a:cubicBezTo>
                <a:cubicBezTo>
                  <a:pt x="139" y="495"/>
                  <a:pt x="139" y="487"/>
                  <a:pt x="140" y="478"/>
                </a:cubicBezTo>
                <a:cubicBezTo>
                  <a:pt x="124" y="435"/>
                  <a:pt x="109" y="391"/>
                  <a:pt x="95" y="347"/>
                </a:cubicBezTo>
                <a:cubicBezTo>
                  <a:pt x="58" y="233"/>
                  <a:pt x="27" y="117"/>
                  <a:pt x="0" y="0"/>
                </a:cubicBezTo>
                <a:cubicBezTo>
                  <a:pt x="2" y="20"/>
                  <a:pt x="4" y="41"/>
                  <a:pt x="6" y="61"/>
                </a:cubicBezTo>
                <a:cubicBezTo>
                  <a:pt x="30" y="158"/>
                  <a:pt x="56" y="255"/>
                  <a:pt x="86" y="35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" name="CustomShape 3"/>
          <p:cNvSpPr/>
          <p:nvPr/>
        </p:nvSpPr>
        <p:spPr>
          <a:xfrm>
            <a:off x="560520" y="5447160"/>
            <a:ext cx="421920" cy="1418760"/>
          </a:xfrm>
          <a:custGeom>
            <a:avLst/>
            <a:gdLst/>
            <a:ahLst/>
            <a:cxnLst/>
            <a:rect l="l" t="t" r="r" b="b"/>
            <a:pathLst>
              <a:path w="132" h="308">
                <a:moveTo>
                  <a:pt x="8" y="22"/>
                </a:moveTo>
                <a:cubicBezTo>
                  <a:pt x="5" y="15"/>
                  <a:pt x="2" y="8"/>
                  <a:pt x="0" y="0"/>
                </a:cubicBezTo>
                <a:cubicBezTo>
                  <a:pt x="0" y="10"/>
                  <a:pt x="0" y="19"/>
                  <a:pt x="0" y="29"/>
                </a:cubicBezTo>
                <a:cubicBezTo>
                  <a:pt x="21" y="85"/>
                  <a:pt x="44" y="140"/>
                  <a:pt x="68" y="194"/>
                </a:cubicBezTo>
                <a:cubicBezTo>
                  <a:pt x="85" y="232"/>
                  <a:pt x="104" y="270"/>
                  <a:pt x="123" y="308"/>
                </a:cubicBezTo>
                <a:cubicBezTo>
                  <a:pt x="132" y="308"/>
                  <a:pt x="132" y="308"/>
                  <a:pt x="132" y="308"/>
                </a:cubicBezTo>
                <a:cubicBezTo>
                  <a:pt x="113" y="269"/>
                  <a:pt x="94" y="230"/>
                  <a:pt x="77" y="190"/>
                </a:cubicBezTo>
                <a:cubicBezTo>
                  <a:pt x="52" y="135"/>
                  <a:pt x="29" y="79"/>
                  <a:pt x="8" y="22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4"/>
          <p:cNvSpPr/>
          <p:nvPr/>
        </p:nvSpPr>
        <p:spPr>
          <a:xfrm>
            <a:off x="666720" y="6503760"/>
            <a:ext cx="117720" cy="362160"/>
          </a:xfrm>
          <a:custGeom>
            <a:avLst/>
            <a:gdLst/>
            <a:ahLst/>
            <a:cxnLst/>
            <a:rect l="l" t="t" r="r" b="b"/>
            <a:pathLst>
              <a:path w="37" h="79">
                <a:moveTo>
                  <a:pt x="28" y="79"/>
                </a:moveTo>
                <a:cubicBezTo>
                  <a:pt x="37" y="79"/>
                  <a:pt x="37" y="79"/>
                  <a:pt x="37" y="79"/>
                </a:cubicBezTo>
                <a:cubicBezTo>
                  <a:pt x="24" y="53"/>
                  <a:pt x="12" y="27"/>
                  <a:pt x="0" y="0"/>
                </a:cubicBezTo>
                <a:cubicBezTo>
                  <a:pt x="8" y="27"/>
                  <a:pt x="17" y="53"/>
                  <a:pt x="28" y="79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5"/>
          <p:cNvSpPr/>
          <p:nvPr/>
        </p:nvSpPr>
        <p:spPr>
          <a:xfrm>
            <a:off x="69840" y="3201120"/>
            <a:ext cx="569520" cy="3327120"/>
          </a:xfrm>
          <a:custGeom>
            <a:avLst/>
            <a:gdLst/>
            <a:ahLst/>
            <a:cxnLst/>
            <a:rect l="l" t="t" r="r" b="b"/>
            <a:pathLst>
              <a:path w="178" h="722">
                <a:moveTo>
                  <a:pt x="162" y="660"/>
                </a:moveTo>
                <a:cubicBezTo>
                  <a:pt x="145" y="618"/>
                  <a:pt x="130" y="576"/>
                  <a:pt x="116" y="534"/>
                </a:cubicBezTo>
                <a:cubicBezTo>
                  <a:pt x="84" y="437"/>
                  <a:pt x="59" y="337"/>
                  <a:pt x="40" y="236"/>
                </a:cubicBezTo>
                <a:cubicBezTo>
                  <a:pt x="29" y="175"/>
                  <a:pt x="20" y="113"/>
                  <a:pt x="12" y="51"/>
                </a:cubicBezTo>
                <a:cubicBezTo>
                  <a:pt x="8" y="34"/>
                  <a:pt x="4" y="17"/>
                  <a:pt x="0" y="0"/>
                </a:cubicBezTo>
                <a:cubicBezTo>
                  <a:pt x="8" y="79"/>
                  <a:pt x="19" y="159"/>
                  <a:pt x="33" y="237"/>
                </a:cubicBezTo>
                <a:cubicBezTo>
                  <a:pt x="51" y="339"/>
                  <a:pt x="76" y="439"/>
                  <a:pt x="107" y="537"/>
                </a:cubicBezTo>
                <a:cubicBezTo>
                  <a:pt x="123" y="586"/>
                  <a:pt x="141" y="634"/>
                  <a:pt x="160" y="681"/>
                </a:cubicBezTo>
                <a:cubicBezTo>
                  <a:pt x="166" y="695"/>
                  <a:pt x="172" y="708"/>
                  <a:pt x="178" y="722"/>
                </a:cubicBezTo>
                <a:cubicBezTo>
                  <a:pt x="176" y="717"/>
                  <a:pt x="175" y="713"/>
                  <a:pt x="174" y="708"/>
                </a:cubicBezTo>
                <a:cubicBezTo>
                  <a:pt x="169" y="692"/>
                  <a:pt x="165" y="676"/>
                  <a:pt x="162" y="66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6"/>
          <p:cNvSpPr/>
          <p:nvPr/>
        </p:nvSpPr>
        <p:spPr>
          <a:xfrm>
            <a:off x="15480" y="228600"/>
            <a:ext cx="72360" cy="2926440"/>
          </a:xfrm>
          <a:custGeom>
            <a:avLst/>
            <a:gdLst/>
            <a:ahLst/>
            <a:cxnLst/>
            <a:rect l="l" t="t" r="r" b="b"/>
            <a:pathLst>
              <a:path w="23" h="635">
                <a:moveTo>
                  <a:pt x="11" y="577"/>
                </a:moveTo>
                <a:cubicBezTo>
                  <a:pt x="12" y="581"/>
                  <a:pt x="12" y="585"/>
                  <a:pt x="12" y="589"/>
                </a:cubicBezTo>
                <a:cubicBezTo>
                  <a:pt x="15" y="603"/>
                  <a:pt x="19" y="617"/>
                  <a:pt x="22" y="632"/>
                </a:cubicBezTo>
                <a:cubicBezTo>
                  <a:pt x="22" y="633"/>
                  <a:pt x="22" y="634"/>
                  <a:pt x="23" y="635"/>
                </a:cubicBezTo>
                <a:cubicBezTo>
                  <a:pt x="21" y="615"/>
                  <a:pt x="19" y="596"/>
                  <a:pt x="17" y="576"/>
                </a:cubicBezTo>
                <a:cubicBezTo>
                  <a:pt x="9" y="474"/>
                  <a:pt x="5" y="372"/>
                  <a:pt x="5" y="269"/>
                </a:cubicBezTo>
                <a:cubicBezTo>
                  <a:pt x="6" y="179"/>
                  <a:pt x="9" y="90"/>
                  <a:pt x="15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5" y="89"/>
                  <a:pt x="2" y="179"/>
                  <a:pt x="1" y="269"/>
                </a:cubicBezTo>
                <a:cubicBezTo>
                  <a:pt x="0" y="372"/>
                  <a:pt x="3" y="474"/>
                  <a:pt x="11" y="577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7"/>
          <p:cNvSpPr/>
          <p:nvPr/>
        </p:nvSpPr>
        <p:spPr>
          <a:xfrm>
            <a:off x="54360" y="2944080"/>
            <a:ext cx="52920" cy="492480"/>
          </a:xfrm>
          <a:custGeom>
            <a:avLst/>
            <a:gdLst/>
            <a:ahLst/>
            <a:cxnLst/>
            <a:rect l="l" t="t" r="r" b="b"/>
            <a:pathLst>
              <a:path w="17" h="107">
                <a:moveTo>
                  <a:pt x="0" y="0"/>
                </a:moveTo>
                <a:cubicBezTo>
                  <a:pt x="2" y="19"/>
                  <a:pt x="3" y="37"/>
                  <a:pt x="5" y="56"/>
                </a:cubicBezTo>
                <a:cubicBezTo>
                  <a:pt x="9" y="73"/>
                  <a:pt x="13" y="90"/>
                  <a:pt x="17" y="107"/>
                </a:cubicBezTo>
                <a:cubicBezTo>
                  <a:pt x="15" y="87"/>
                  <a:pt x="13" y="66"/>
                  <a:pt x="11" y="46"/>
                </a:cubicBezTo>
                <a:cubicBezTo>
                  <a:pt x="10" y="45"/>
                  <a:pt x="10" y="44"/>
                  <a:pt x="10" y="43"/>
                </a:cubicBezTo>
                <a:cubicBezTo>
                  <a:pt x="7" y="28"/>
                  <a:pt x="3" y="14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8"/>
          <p:cNvSpPr/>
          <p:nvPr/>
        </p:nvSpPr>
        <p:spPr>
          <a:xfrm>
            <a:off x="534960" y="5478840"/>
            <a:ext cx="130680" cy="1023480"/>
          </a:xfrm>
          <a:custGeom>
            <a:avLst/>
            <a:gdLst/>
            <a:ahLst/>
            <a:cxnLst/>
            <a:rect l="l" t="t" r="r" b="b"/>
            <a:pathLst>
              <a:path w="41" h="222">
                <a:moveTo>
                  <a:pt x="0" y="0"/>
                </a:moveTo>
                <a:cubicBezTo>
                  <a:pt x="0" y="31"/>
                  <a:pt x="2" y="62"/>
                  <a:pt x="5" y="93"/>
                </a:cubicBezTo>
                <a:cubicBezTo>
                  <a:pt x="8" y="117"/>
                  <a:pt x="12" y="142"/>
                  <a:pt x="17" y="166"/>
                </a:cubicBezTo>
                <a:cubicBezTo>
                  <a:pt x="19" y="172"/>
                  <a:pt x="22" y="178"/>
                  <a:pt x="24" y="184"/>
                </a:cubicBezTo>
                <a:cubicBezTo>
                  <a:pt x="30" y="197"/>
                  <a:pt x="35" y="209"/>
                  <a:pt x="41" y="222"/>
                </a:cubicBezTo>
                <a:cubicBezTo>
                  <a:pt x="40" y="219"/>
                  <a:pt x="39" y="215"/>
                  <a:pt x="38" y="212"/>
                </a:cubicBezTo>
                <a:cubicBezTo>
                  <a:pt x="26" y="172"/>
                  <a:pt x="18" y="132"/>
                  <a:pt x="13" y="92"/>
                </a:cubicBezTo>
                <a:cubicBezTo>
                  <a:pt x="11" y="68"/>
                  <a:pt x="9" y="45"/>
                  <a:pt x="8" y="22"/>
                </a:cubicBezTo>
                <a:cubicBezTo>
                  <a:pt x="8" y="21"/>
                  <a:pt x="7" y="20"/>
                  <a:pt x="7" y="18"/>
                </a:cubicBezTo>
                <a:cubicBezTo>
                  <a:pt x="5" y="12"/>
                  <a:pt x="2" y="6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9"/>
          <p:cNvSpPr/>
          <p:nvPr/>
        </p:nvSpPr>
        <p:spPr>
          <a:xfrm>
            <a:off x="538560" y="1398960"/>
            <a:ext cx="1441080" cy="4046760"/>
          </a:xfrm>
          <a:custGeom>
            <a:avLst/>
            <a:gdLst/>
            <a:ahLst/>
            <a:cxnLst/>
            <a:rect l="l" t="t" r="r" b="b"/>
            <a:pathLst>
              <a:path w="450" h="878">
                <a:moveTo>
                  <a:pt x="7" y="854"/>
                </a:moveTo>
                <a:cubicBezTo>
                  <a:pt x="10" y="772"/>
                  <a:pt x="26" y="691"/>
                  <a:pt x="50" y="613"/>
                </a:cubicBezTo>
                <a:cubicBezTo>
                  <a:pt x="75" y="535"/>
                  <a:pt x="109" y="460"/>
                  <a:pt x="149" y="388"/>
                </a:cubicBezTo>
                <a:cubicBezTo>
                  <a:pt x="189" y="316"/>
                  <a:pt x="235" y="248"/>
                  <a:pt x="285" y="183"/>
                </a:cubicBezTo>
                <a:cubicBezTo>
                  <a:pt x="310" y="151"/>
                  <a:pt x="337" y="119"/>
                  <a:pt x="364" y="89"/>
                </a:cubicBezTo>
                <a:cubicBezTo>
                  <a:pt x="378" y="74"/>
                  <a:pt x="392" y="58"/>
                  <a:pt x="406" y="44"/>
                </a:cubicBezTo>
                <a:cubicBezTo>
                  <a:pt x="421" y="29"/>
                  <a:pt x="435" y="15"/>
                  <a:pt x="450" y="1"/>
                </a:cubicBezTo>
                <a:cubicBezTo>
                  <a:pt x="450" y="0"/>
                  <a:pt x="450" y="0"/>
                  <a:pt x="450" y="0"/>
                </a:cubicBezTo>
                <a:cubicBezTo>
                  <a:pt x="434" y="14"/>
                  <a:pt x="420" y="28"/>
                  <a:pt x="405" y="43"/>
                </a:cubicBezTo>
                <a:cubicBezTo>
                  <a:pt x="391" y="57"/>
                  <a:pt x="377" y="72"/>
                  <a:pt x="363" y="88"/>
                </a:cubicBezTo>
                <a:cubicBezTo>
                  <a:pt x="335" y="118"/>
                  <a:pt x="308" y="149"/>
                  <a:pt x="283" y="181"/>
                </a:cubicBezTo>
                <a:cubicBezTo>
                  <a:pt x="232" y="246"/>
                  <a:pt x="185" y="314"/>
                  <a:pt x="145" y="386"/>
                </a:cubicBezTo>
                <a:cubicBezTo>
                  <a:pt x="104" y="457"/>
                  <a:pt x="70" y="533"/>
                  <a:pt x="45" y="611"/>
                </a:cubicBezTo>
                <a:cubicBezTo>
                  <a:pt x="19" y="690"/>
                  <a:pt x="3" y="771"/>
                  <a:pt x="0" y="854"/>
                </a:cubicBezTo>
                <a:cubicBezTo>
                  <a:pt x="0" y="856"/>
                  <a:pt x="0" y="857"/>
                  <a:pt x="0" y="859"/>
                </a:cubicBezTo>
                <a:cubicBezTo>
                  <a:pt x="2" y="865"/>
                  <a:pt x="4" y="872"/>
                  <a:pt x="7" y="878"/>
                </a:cubicBezTo>
                <a:cubicBezTo>
                  <a:pt x="7" y="870"/>
                  <a:pt x="7" y="862"/>
                  <a:pt x="7" y="854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0"/>
          <p:cNvSpPr/>
          <p:nvPr/>
        </p:nvSpPr>
        <p:spPr>
          <a:xfrm>
            <a:off x="640800" y="6530040"/>
            <a:ext cx="111240" cy="335880"/>
          </a:xfrm>
          <a:custGeom>
            <a:avLst/>
            <a:gdLst/>
            <a:ahLst/>
            <a:cxnLst/>
            <a:rect l="l" t="t" r="r" b="b"/>
            <a:pathLst>
              <a:path w="35" h="73">
                <a:moveTo>
                  <a:pt x="0" y="0"/>
                </a:moveTo>
                <a:cubicBezTo>
                  <a:pt x="7" y="24"/>
                  <a:pt x="16" y="49"/>
                  <a:pt x="26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23" y="49"/>
                  <a:pt x="11" y="24"/>
                  <a:pt x="0" y="0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1"/>
          <p:cNvSpPr/>
          <p:nvPr/>
        </p:nvSpPr>
        <p:spPr>
          <a:xfrm>
            <a:off x="534960" y="5359320"/>
            <a:ext cx="24480" cy="220320"/>
          </a:xfrm>
          <a:custGeom>
            <a:avLst/>
            <a:gdLst/>
            <a:ahLst/>
            <a:cxnLst/>
            <a:rect l="l" t="t" r="r" b="b"/>
            <a:pathLst>
              <a:path w="8" h="48">
                <a:moveTo>
                  <a:pt x="7" y="44"/>
                </a:moveTo>
                <a:cubicBezTo>
                  <a:pt x="7" y="46"/>
                  <a:pt x="8" y="47"/>
                  <a:pt x="8" y="48"/>
                </a:cubicBezTo>
                <a:cubicBezTo>
                  <a:pt x="8" y="38"/>
                  <a:pt x="8" y="29"/>
                  <a:pt x="8" y="19"/>
                </a:cubicBezTo>
                <a:cubicBezTo>
                  <a:pt x="5" y="13"/>
                  <a:pt x="3" y="6"/>
                  <a:pt x="1" y="0"/>
                </a:cubicBezTo>
                <a:cubicBezTo>
                  <a:pt x="0" y="9"/>
                  <a:pt x="0" y="17"/>
                  <a:pt x="0" y="26"/>
                </a:cubicBezTo>
                <a:cubicBezTo>
                  <a:pt x="2" y="32"/>
                  <a:pt x="5" y="38"/>
                  <a:pt x="7" y="44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2"/>
          <p:cNvSpPr/>
          <p:nvPr/>
        </p:nvSpPr>
        <p:spPr>
          <a:xfrm>
            <a:off x="590400" y="6244560"/>
            <a:ext cx="164160" cy="621000"/>
          </a:xfrm>
          <a:custGeom>
            <a:avLst/>
            <a:gdLst/>
            <a:ahLst/>
            <a:cxnLst/>
            <a:rect l="l" t="t" r="r" b="b"/>
            <a:pathLst>
              <a:path w="52" h="135">
                <a:moveTo>
                  <a:pt x="7" y="18"/>
                </a:moveTo>
                <a:cubicBezTo>
                  <a:pt x="5" y="12"/>
                  <a:pt x="2" y="6"/>
                  <a:pt x="0" y="0"/>
                </a:cubicBezTo>
                <a:cubicBezTo>
                  <a:pt x="3" y="16"/>
                  <a:pt x="7" y="32"/>
                  <a:pt x="12" y="48"/>
                </a:cubicBezTo>
                <a:cubicBezTo>
                  <a:pt x="13" y="53"/>
                  <a:pt x="14" y="57"/>
                  <a:pt x="16" y="62"/>
                </a:cubicBezTo>
                <a:cubicBezTo>
                  <a:pt x="27" y="86"/>
                  <a:pt x="39" y="111"/>
                  <a:pt x="51" y="135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1" y="109"/>
                  <a:pt x="32" y="83"/>
                  <a:pt x="24" y="56"/>
                </a:cubicBezTo>
                <a:cubicBezTo>
                  <a:pt x="18" y="43"/>
                  <a:pt x="13" y="31"/>
                  <a:pt x="7" y="18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13"/>
          <p:cNvSpPr/>
          <p:nvPr/>
        </p:nvSpPr>
        <p:spPr>
          <a:xfrm>
            <a:off x="20520" y="720"/>
            <a:ext cx="408240" cy="4399560"/>
          </a:xfrm>
          <a:custGeom>
            <a:avLst/>
            <a:gdLst/>
            <a:ahLst/>
            <a:cxnLst/>
            <a:rect l="l" t="t" r="r" b="b"/>
            <a:pathLst>
              <a:path w="103" h="920">
                <a:moveTo>
                  <a:pt x="7" y="210"/>
                </a:moveTo>
                <a:cubicBezTo>
                  <a:pt x="11" y="288"/>
                  <a:pt x="17" y="367"/>
                  <a:pt x="26" y="445"/>
                </a:cubicBezTo>
                <a:cubicBezTo>
                  <a:pt x="34" y="523"/>
                  <a:pt x="44" y="601"/>
                  <a:pt x="57" y="679"/>
                </a:cubicBezTo>
                <a:cubicBezTo>
                  <a:pt x="69" y="757"/>
                  <a:pt x="84" y="834"/>
                  <a:pt x="101" y="911"/>
                </a:cubicBezTo>
                <a:cubicBezTo>
                  <a:pt x="102" y="914"/>
                  <a:pt x="103" y="917"/>
                  <a:pt x="103" y="920"/>
                </a:cubicBezTo>
                <a:cubicBezTo>
                  <a:pt x="102" y="905"/>
                  <a:pt x="100" y="889"/>
                  <a:pt x="99" y="874"/>
                </a:cubicBezTo>
                <a:cubicBezTo>
                  <a:pt x="99" y="871"/>
                  <a:pt x="99" y="868"/>
                  <a:pt x="99" y="866"/>
                </a:cubicBezTo>
                <a:cubicBezTo>
                  <a:pt x="85" y="803"/>
                  <a:pt x="73" y="741"/>
                  <a:pt x="63" y="678"/>
                </a:cubicBezTo>
                <a:cubicBezTo>
                  <a:pt x="50" y="600"/>
                  <a:pt x="39" y="523"/>
                  <a:pt x="30" y="444"/>
                </a:cubicBezTo>
                <a:cubicBezTo>
                  <a:pt x="21" y="366"/>
                  <a:pt x="14" y="288"/>
                  <a:pt x="9" y="209"/>
                </a:cubicBezTo>
                <a:cubicBezTo>
                  <a:pt x="7" y="170"/>
                  <a:pt x="5" y="131"/>
                  <a:pt x="3" y="92"/>
                </a:cubicBezTo>
                <a:cubicBezTo>
                  <a:pt x="2" y="61"/>
                  <a:pt x="1" y="31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1"/>
                  <a:pt x="1" y="61"/>
                  <a:pt x="1" y="92"/>
                </a:cubicBezTo>
                <a:cubicBezTo>
                  <a:pt x="3" y="131"/>
                  <a:pt x="4" y="170"/>
                  <a:pt x="7" y="21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14"/>
          <p:cNvSpPr/>
          <p:nvPr/>
        </p:nvSpPr>
        <p:spPr>
          <a:xfrm>
            <a:off x="453600" y="4316400"/>
            <a:ext cx="349200" cy="1579320"/>
          </a:xfrm>
          <a:custGeom>
            <a:avLst/>
            <a:gdLst/>
            <a:ahLst/>
            <a:cxnLst/>
            <a:rect l="l" t="t" r="r" b="b"/>
            <a:pathLst>
              <a:path w="88" h="330">
                <a:moveTo>
                  <a:pt x="53" y="229"/>
                </a:moveTo>
                <a:cubicBezTo>
                  <a:pt x="64" y="263"/>
                  <a:pt x="75" y="297"/>
                  <a:pt x="88" y="330"/>
                </a:cubicBezTo>
                <a:cubicBezTo>
                  <a:pt x="88" y="323"/>
                  <a:pt x="88" y="315"/>
                  <a:pt x="88" y="308"/>
                </a:cubicBezTo>
                <a:cubicBezTo>
                  <a:pt x="88" y="307"/>
                  <a:pt x="88" y="305"/>
                  <a:pt x="88" y="304"/>
                </a:cubicBezTo>
                <a:cubicBezTo>
                  <a:pt x="79" y="278"/>
                  <a:pt x="70" y="252"/>
                  <a:pt x="62" y="226"/>
                </a:cubicBezTo>
                <a:cubicBezTo>
                  <a:pt x="38" y="152"/>
                  <a:pt x="17" y="76"/>
                  <a:pt x="0" y="0"/>
                </a:cubicBezTo>
                <a:cubicBezTo>
                  <a:pt x="2" y="21"/>
                  <a:pt x="4" y="42"/>
                  <a:pt x="7" y="63"/>
                </a:cubicBezTo>
                <a:cubicBezTo>
                  <a:pt x="21" y="119"/>
                  <a:pt x="36" y="174"/>
                  <a:pt x="53" y="22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15"/>
          <p:cNvSpPr/>
          <p:nvPr/>
        </p:nvSpPr>
        <p:spPr>
          <a:xfrm>
            <a:off x="831600" y="5862600"/>
            <a:ext cx="355680" cy="989280"/>
          </a:xfrm>
          <a:custGeom>
            <a:avLst/>
            <a:gdLst/>
            <a:ahLst/>
            <a:cxnLst/>
            <a:rect l="l" t="t" r="r" b="b"/>
            <a:pathLst>
              <a:path w="90" h="207">
                <a:moveTo>
                  <a:pt x="6" y="15"/>
                </a:moveTo>
                <a:cubicBezTo>
                  <a:pt x="4" y="10"/>
                  <a:pt x="2" y="5"/>
                  <a:pt x="0" y="0"/>
                </a:cubicBezTo>
                <a:cubicBezTo>
                  <a:pt x="0" y="9"/>
                  <a:pt x="0" y="19"/>
                  <a:pt x="1" y="29"/>
                </a:cubicBezTo>
                <a:cubicBezTo>
                  <a:pt x="14" y="62"/>
                  <a:pt x="27" y="95"/>
                  <a:pt x="42" y="127"/>
                </a:cubicBezTo>
                <a:cubicBezTo>
                  <a:pt x="54" y="154"/>
                  <a:pt x="67" y="181"/>
                  <a:pt x="80" y="207"/>
                </a:cubicBezTo>
                <a:cubicBezTo>
                  <a:pt x="90" y="207"/>
                  <a:pt x="90" y="207"/>
                  <a:pt x="90" y="207"/>
                </a:cubicBezTo>
                <a:cubicBezTo>
                  <a:pt x="76" y="180"/>
                  <a:pt x="63" y="152"/>
                  <a:pt x="50" y="123"/>
                </a:cubicBezTo>
                <a:cubicBezTo>
                  <a:pt x="34" y="88"/>
                  <a:pt x="20" y="51"/>
                  <a:pt x="6" y="1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16"/>
          <p:cNvSpPr/>
          <p:nvPr/>
        </p:nvSpPr>
        <p:spPr>
          <a:xfrm>
            <a:off x="429840" y="4364280"/>
            <a:ext cx="455760" cy="2234520"/>
          </a:xfrm>
          <a:custGeom>
            <a:avLst/>
            <a:gdLst/>
            <a:ahLst/>
            <a:cxnLst/>
            <a:rect l="l" t="t" r="r" b="b"/>
            <a:pathLst>
              <a:path w="115" h="467">
                <a:moveTo>
                  <a:pt x="101" y="409"/>
                </a:moveTo>
                <a:cubicBezTo>
                  <a:pt x="93" y="388"/>
                  <a:pt x="85" y="366"/>
                  <a:pt x="78" y="344"/>
                </a:cubicBezTo>
                <a:cubicBezTo>
                  <a:pt x="57" y="281"/>
                  <a:pt x="41" y="216"/>
                  <a:pt x="29" y="151"/>
                </a:cubicBezTo>
                <a:cubicBezTo>
                  <a:pt x="22" y="119"/>
                  <a:pt x="17" y="86"/>
                  <a:pt x="13" y="53"/>
                </a:cubicBezTo>
                <a:cubicBezTo>
                  <a:pt x="9" y="35"/>
                  <a:pt x="4" y="18"/>
                  <a:pt x="0" y="0"/>
                </a:cubicBezTo>
                <a:cubicBezTo>
                  <a:pt x="5" y="51"/>
                  <a:pt x="12" y="102"/>
                  <a:pt x="21" y="152"/>
                </a:cubicBezTo>
                <a:cubicBezTo>
                  <a:pt x="33" y="218"/>
                  <a:pt x="49" y="283"/>
                  <a:pt x="69" y="347"/>
                </a:cubicBezTo>
                <a:cubicBezTo>
                  <a:pt x="79" y="378"/>
                  <a:pt x="90" y="410"/>
                  <a:pt x="103" y="441"/>
                </a:cubicBezTo>
                <a:cubicBezTo>
                  <a:pt x="107" y="449"/>
                  <a:pt x="111" y="458"/>
                  <a:pt x="115" y="467"/>
                </a:cubicBezTo>
                <a:cubicBezTo>
                  <a:pt x="114" y="464"/>
                  <a:pt x="113" y="461"/>
                  <a:pt x="112" y="458"/>
                </a:cubicBezTo>
                <a:cubicBezTo>
                  <a:pt x="108" y="442"/>
                  <a:pt x="104" y="425"/>
                  <a:pt x="101" y="40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17"/>
          <p:cNvSpPr/>
          <p:nvPr/>
        </p:nvSpPr>
        <p:spPr>
          <a:xfrm>
            <a:off x="385560" y="1289160"/>
            <a:ext cx="142920" cy="3025800"/>
          </a:xfrm>
          <a:custGeom>
            <a:avLst/>
            <a:gdLst/>
            <a:ahLst/>
            <a:cxnLst/>
            <a:rect l="l" t="t" r="r" b="b"/>
            <a:pathLst>
              <a:path w="36" h="633">
                <a:moveTo>
                  <a:pt x="17" y="633"/>
                </a:moveTo>
                <a:cubicBezTo>
                  <a:pt x="15" y="621"/>
                  <a:pt x="14" y="609"/>
                  <a:pt x="13" y="597"/>
                </a:cubicBezTo>
                <a:cubicBezTo>
                  <a:pt x="8" y="530"/>
                  <a:pt x="5" y="464"/>
                  <a:pt x="5" y="398"/>
                </a:cubicBezTo>
                <a:cubicBezTo>
                  <a:pt x="5" y="331"/>
                  <a:pt x="8" y="265"/>
                  <a:pt x="13" y="198"/>
                </a:cubicBezTo>
                <a:cubicBezTo>
                  <a:pt x="15" y="165"/>
                  <a:pt x="18" y="132"/>
                  <a:pt x="22" y="99"/>
                </a:cubicBezTo>
                <a:cubicBezTo>
                  <a:pt x="26" y="66"/>
                  <a:pt x="30" y="33"/>
                  <a:pt x="36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9" y="33"/>
                  <a:pt x="24" y="66"/>
                  <a:pt x="20" y="99"/>
                </a:cubicBezTo>
                <a:cubicBezTo>
                  <a:pt x="16" y="132"/>
                  <a:pt x="13" y="165"/>
                  <a:pt x="10" y="198"/>
                </a:cubicBezTo>
                <a:cubicBezTo>
                  <a:pt x="4" y="264"/>
                  <a:pt x="1" y="331"/>
                  <a:pt x="1" y="398"/>
                </a:cubicBezTo>
                <a:cubicBezTo>
                  <a:pt x="0" y="461"/>
                  <a:pt x="2" y="525"/>
                  <a:pt x="7" y="589"/>
                </a:cubicBezTo>
                <a:cubicBezTo>
                  <a:pt x="10" y="603"/>
                  <a:pt x="13" y="618"/>
                  <a:pt x="16" y="632"/>
                </a:cubicBezTo>
                <a:cubicBezTo>
                  <a:pt x="16" y="632"/>
                  <a:pt x="17" y="633"/>
                  <a:pt x="17" y="63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18"/>
          <p:cNvSpPr/>
          <p:nvPr/>
        </p:nvSpPr>
        <p:spPr>
          <a:xfrm>
            <a:off x="918720" y="6571440"/>
            <a:ext cx="109800" cy="280080"/>
          </a:xfrm>
          <a:custGeom>
            <a:avLst/>
            <a:gdLst/>
            <a:ahLst/>
            <a:cxnLst/>
            <a:rect l="l" t="t" r="r" b="b"/>
            <a:pathLst>
              <a:path w="28" h="59">
                <a:moveTo>
                  <a:pt x="22" y="59"/>
                </a:moveTo>
                <a:cubicBezTo>
                  <a:pt x="28" y="59"/>
                  <a:pt x="28" y="59"/>
                  <a:pt x="28" y="59"/>
                </a:cubicBezTo>
                <a:cubicBezTo>
                  <a:pt x="18" y="40"/>
                  <a:pt x="9" y="20"/>
                  <a:pt x="0" y="0"/>
                </a:cubicBezTo>
                <a:cubicBezTo>
                  <a:pt x="6" y="20"/>
                  <a:pt x="13" y="40"/>
                  <a:pt x="22" y="59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19"/>
          <p:cNvSpPr/>
          <p:nvPr/>
        </p:nvSpPr>
        <p:spPr>
          <a:xfrm>
            <a:off x="414000" y="4107600"/>
            <a:ext cx="66960" cy="510120"/>
          </a:xfrm>
          <a:custGeom>
            <a:avLst/>
            <a:gdLst/>
            <a:ahLst/>
            <a:cxnLst/>
            <a:rect l="l" t="t" r="r" b="b"/>
            <a:pathLst>
              <a:path w="17" h="107">
                <a:moveTo>
                  <a:pt x="4" y="54"/>
                </a:moveTo>
                <a:cubicBezTo>
                  <a:pt x="8" y="72"/>
                  <a:pt x="13" y="89"/>
                  <a:pt x="17" y="107"/>
                </a:cubicBezTo>
                <a:cubicBezTo>
                  <a:pt x="14" y="86"/>
                  <a:pt x="12" y="65"/>
                  <a:pt x="10" y="44"/>
                </a:cubicBezTo>
                <a:cubicBezTo>
                  <a:pt x="10" y="44"/>
                  <a:pt x="9" y="43"/>
                  <a:pt x="9" y="43"/>
                </a:cubicBezTo>
                <a:cubicBezTo>
                  <a:pt x="6" y="29"/>
                  <a:pt x="3" y="14"/>
                  <a:pt x="0" y="0"/>
                </a:cubicBezTo>
                <a:cubicBezTo>
                  <a:pt x="0" y="2"/>
                  <a:pt x="0" y="5"/>
                  <a:pt x="0" y="8"/>
                </a:cubicBezTo>
                <a:cubicBezTo>
                  <a:pt x="1" y="23"/>
                  <a:pt x="3" y="39"/>
                  <a:pt x="4" y="5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20"/>
          <p:cNvSpPr/>
          <p:nvPr/>
        </p:nvSpPr>
        <p:spPr>
          <a:xfrm>
            <a:off x="804600" y="3145680"/>
            <a:ext cx="1166760" cy="2715480"/>
          </a:xfrm>
          <a:custGeom>
            <a:avLst/>
            <a:gdLst/>
            <a:ahLst/>
            <a:cxnLst/>
            <a:rect l="l" t="t" r="r" b="b"/>
            <a:pathLst>
              <a:path w="294" h="568">
                <a:moveTo>
                  <a:pt x="8" y="553"/>
                </a:moveTo>
                <a:cubicBezTo>
                  <a:pt x="9" y="501"/>
                  <a:pt x="19" y="448"/>
                  <a:pt x="35" y="397"/>
                </a:cubicBezTo>
                <a:cubicBezTo>
                  <a:pt x="51" y="347"/>
                  <a:pt x="73" y="298"/>
                  <a:pt x="99" y="252"/>
                </a:cubicBezTo>
                <a:cubicBezTo>
                  <a:pt x="124" y="205"/>
                  <a:pt x="154" y="161"/>
                  <a:pt x="187" y="119"/>
                </a:cubicBezTo>
                <a:cubicBezTo>
                  <a:pt x="203" y="98"/>
                  <a:pt x="220" y="77"/>
                  <a:pt x="238" y="58"/>
                </a:cubicBezTo>
                <a:cubicBezTo>
                  <a:pt x="247" y="48"/>
                  <a:pt x="256" y="38"/>
                  <a:pt x="265" y="28"/>
                </a:cubicBezTo>
                <a:cubicBezTo>
                  <a:pt x="274" y="19"/>
                  <a:pt x="284" y="9"/>
                  <a:pt x="294" y="0"/>
                </a:cubicBezTo>
                <a:cubicBezTo>
                  <a:pt x="293" y="0"/>
                  <a:pt x="293" y="0"/>
                  <a:pt x="293" y="0"/>
                </a:cubicBezTo>
                <a:cubicBezTo>
                  <a:pt x="283" y="9"/>
                  <a:pt x="273" y="18"/>
                  <a:pt x="264" y="27"/>
                </a:cubicBezTo>
                <a:cubicBezTo>
                  <a:pt x="255" y="37"/>
                  <a:pt x="246" y="47"/>
                  <a:pt x="237" y="56"/>
                </a:cubicBezTo>
                <a:cubicBezTo>
                  <a:pt x="218" y="76"/>
                  <a:pt x="201" y="96"/>
                  <a:pt x="185" y="117"/>
                </a:cubicBezTo>
                <a:cubicBezTo>
                  <a:pt x="151" y="159"/>
                  <a:pt x="121" y="203"/>
                  <a:pt x="95" y="249"/>
                </a:cubicBezTo>
                <a:cubicBezTo>
                  <a:pt x="68" y="296"/>
                  <a:pt x="46" y="345"/>
                  <a:pt x="30" y="396"/>
                </a:cubicBezTo>
                <a:cubicBezTo>
                  <a:pt x="13" y="445"/>
                  <a:pt x="3" y="497"/>
                  <a:pt x="0" y="549"/>
                </a:cubicBezTo>
                <a:cubicBezTo>
                  <a:pt x="3" y="555"/>
                  <a:pt x="5" y="561"/>
                  <a:pt x="7" y="568"/>
                </a:cubicBezTo>
                <a:cubicBezTo>
                  <a:pt x="7" y="563"/>
                  <a:pt x="7" y="558"/>
                  <a:pt x="8" y="55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21"/>
          <p:cNvSpPr/>
          <p:nvPr/>
        </p:nvSpPr>
        <p:spPr>
          <a:xfrm>
            <a:off x="887040" y="6600240"/>
            <a:ext cx="98640" cy="251640"/>
          </a:xfrm>
          <a:custGeom>
            <a:avLst/>
            <a:gdLst/>
            <a:ahLst/>
            <a:cxnLst/>
            <a:rect l="l" t="t" r="r" b="b"/>
            <a:pathLst>
              <a:path w="25" h="53">
                <a:moveTo>
                  <a:pt x="0" y="0"/>
                </a:moveTo>
                <a:cubicBezTo>
                  <a:pt x="5" y="18"/>
                  <a:pt x="12" y="36"/>
                  <a:pt x="19" y="53"/>
                </a:cubicBezTo>
                <a:cubicBezTo>
                  <a:pt x="25" y="53"/>
                  <a:pt x="25" y="53"/>
                  <a:pt x="25" y="53"/>
                </a:cubicBezTo>
                <a:cubicBezTo>
                  <a:pt x="16" y="36"/>
                  <a:pt x="8" y="18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22"/>
          <p:cNvSpPr/>
          <p:nvPr/>
        </p:nvSpPr>
        <p:spPr>
          <a:xfrm>
            <a:off x="804600" y="5897160"/>
            <a:ext cx="112680" cy="672840"/>
          </a:xfrm>
          <a:custGeom>
            <a:avLst/>
            <a:gdLst/>
            <a:ahLst/>
            <a:cxnLst/>
            <a:rect l="l" t="t" r="r" b="b"/>
            <a:pathLst>
              <a:path w="29" h="141">
                <a:moveTo>
                  <a:pt x="0" y="0"/>
                </a:moveTo>
                <a:cubicBezTo>
                  <a:pt x="0" y="30"/>
                  <a:pt x="2" y="60"/>
                  <a:pt x="7" y="89"/>
                </a:cubicBezTo>
                <a:cubicBezTo>
                  <a:pt x="11" y="98"/>
                  <a:pt x="14" y="108"/>
                  <a:pt x="18" y="117"/>
                </a:cubicBezTo>
                <a:cubicBezTo>
                  <a:pt x="22" y="125"/>
                  <a:pt x="25" y="133"/>
                  <a:pt x="29" y="141"/>
                </a:cubicBezTo>
                <a:cubicBezTo>
                  <a:pt x="28" y="139"/>
                  <a:pt x="28" y="137"/>
                  <a:pt x="27" y="135"/>
                </a:cubicBezTo>
                <a:cubicBezTo>
                  <a:pt x="16" y="98"/>
                  <a:pt x="10" y="60"/>
                  <a:pt x="8" y="22"/>
                </a:cubicBezTo>
                <a:cubicBezTo>
                  <a:pt x="7" y="18"/>
                  <a:pt x="5" y="15"/>
                  <a:pt x="4" y="11"/>
                </a:cubicBezTo>
                <a:cubicBezTo>
                  <a:pt x="2" y="7"/>
                  <a:pt x="1" y="3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23"/>
          <p:cNvSpPr/>
          <p:nvPr/>
        </p:nvSpPr>
        <p:spPr>
          <a:xfrm>
            <a:off x="804600" y="5772600"/>
            <a:ext cx="30240" cy="226440"/>
          </a:xfrm>
          <a:custGeom>
            <a:avLst/>
            <a:gdLst/>
            <a:ahLst/>
            <a:cxnLst/>
            <a:rect l="l" t="t" r="r" b="b"/>
            <a:pathLst>
              <a:path w="8" h="48">
                <a:moveTo>
                  <a:pt x="0" y="26"/>
                </a:moveTo>
                <a:cubicBezTo>
                  <a:pt x="1" y="29"/>
                  <a:pt x="2" y="33"/>
                  <a:pt x="4" y="37"/>
                </a:cubicBezTo>
                <a:cubicBezTo>
                  <a:pt x="5" y="41"/>
                  <a:pt x="7" y="44"/>
                  <a:pt x="8" y="48"/>
                </a:cubicBezTo>
                <a:cubicBezTo>
                  <a:pt x="7" y="38"/>
                  <a:pt x="7" y="28"/>
                  <a:pt x="7" y="19"/>
                </a:cubicBezTo>
                <a:cubicBezTo>
                  <a:pt x="5" y="12"/>
                  <a:pt x="3" y="6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0" y="11"/>
                  <a:pt x="0" y="19"/>
                  <a:pt x="0" y="2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24"/>
          <p:cNvSpPr/>
          <p:nvPr/>
        </p:nvSpPr>
        <p:spPr>
          <a:xfrm>
            <a:off x="831600" y="6322680"/>
            <a:ext cx="173160" cy="529200"/>
          </a:xfrm>
          <a:custGeom>
            <a:avLst/>
            <a:gdLst/>
            <a:ahLst/>
            <a:cxnLst/>
            <a:rect l="l" t="t" r="r" b="b"/>
            <a:pathLst>
              <a:path w="44" h="111">
                <a:moveTo>
                  <a:pt x="11" y="28"/>
                </a:moveTo>
                <a:cubicBezTo>
                  <a:pt x="7" y="19"/>
                  <a:pt x="4" y="9"/>
                  <a:pt x="0" y="0"/>
                </a:cubicBezTo>
                <a:cubicBezTo>
                  <a:pt x="3" y="16"/>
                  <a:pt x="7" y="33"/>
                  <a:pt x="11" y="49"/>
                </a:cubicBezTo>
                <a:cubicBezTo>
                  <a:pt x="12" y="52"/>
                  <a:pt x="13" y="55"/>
                  <a:pt x="14" y="58"/>
                </a:cubicBezTo>
                <a:cubicBezTo>
                  <a:pt x="22" y="76"/>
                  <a:pt x="30" y="94"/>
                  <a:pt x="39" y="111"/>
                </a:cubicBezTo>
                <a:cubicBezTo>
                  <a:pt x="44" y="111"/>
                  <a:pt x="44" y="111"/>
                  <a:pt x="44" y="111"/>
                </a:cubicBezTo>
                <a:cubicBezTo>
                  <a:pt x="35" y="92"/>
                  <a:pt x="28" y="72"/>
                  <a:pt x="22" y="52"/>
                </a:cubicBezTo>
                <a:cubicBezTo>
                  <a:pt x="18" y="44"/>
                  <a:pt x="15" y="36"/>
                  <a:pt x="11" y="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25"/>
          <p:cNvSpPr/>
          <p:nvPr/>
        </p:nvSpPr>
        <p:spPr>
          <a:xfrm>
            <a:off x="0" y="0"/>
            <a:ext cx="181440" cy="685656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40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" name="CustomShape 26"/>
          <p:cNvSpPr/>
          <p:nvPr/>
        </p:nvSpPr>
        <p:spPr>
          <a:xfrm flipV="1">
            <a:off x="0" y="709920"/>
            <a:ext cx="1356840" cy="50652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PlaceHolder 2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63" name="PlaceHolder 2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spc="-1">
                <a:latin typeface="Arial"/>
              </a:rPr>
              <a:t>Для правки текста заголовка щёлкните мышью</a:t>
            </a:r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800" spc="-1">
                <a:latin typeface="Arial"/>
              </a:rPr>
              <a:t>Для правки структуры щёлкните мышью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2000" spc="-1">
                <a:latin typeface="Arial"/>
              </a:rPr>
              <a:t>Второй уровень структуры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1800" spc="-1">
                <a:latin typeface="Arial"/>
              </a:rPr>
              <a:t>Третий уровень структуры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tarSymbol"/>
              <a:buChar char=""/>
            </a:pPr>
            <a:r>
              <a:rPr lang="ru-RU" sz="1800" spc="-1">
                <a:latin typeface="Arial"/>
              </a:rPr>
              <a:t>Четвёртый уровень структуры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Пятый уровень структуры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Шестой уровень структуры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StarSymbol"/>
              <a:buChar char=""/>
            </a:pPr>
            <a:r>
              <a:rPr lang="ru-RU" sz="2000" spc="-1">
                <a:latin typeface="Arial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2"/>
          <p:cNvPicPr/>
          <p:nvPr/>
        </p:nvPicPr>
        <p:blipFill>
          <a:blip r:embed="rId2" cstate="print"/>
          <a:stretch/>
        </p:blipFill>
        <p:spPr>
          <a:xfrm>
            <a:off x="669600" y="3451680"/>
            <a:ext cx="3335040" cy="22658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1043640" y="1262160"/>
            <a:ext cx="7429680" cy="49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r>
              <a:rPr lang="ru-RU" sz="54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Уральская инженерная школа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54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</a:pPr>
            <a:r>
              <a:rPr lang="ru-RU" sz="2200" b="1" strike="noStrike" spc="-1">
                <a:solidFill>
                  <a:srgbClr val="3F1C6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старший воспитатель </a:t>
            </a:r>
            <a:endParaRPr/>
          </a:p>
          <a:p>
            <a:pPr algn="r">
              <a:lnSpc>
                <a:spcPct val="100000"/>
              </a:lnSpc>
            </a:pPr>
            <a:r>
              <a:rPr lang="ru-RU" sz="2200" b="1" strike="noStrike" spc="-1">
                <a:solidFill>
                  <a:srgbClr val="3F1C6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Овсянникова Лариса Валентиновна</a:t>
            </a:r>
            <a:endParaRPr/>
          </a:p>
        </p:txBody>
      </p:sp>
      <p:sp>
        <p:nvSpPr>
          <p:cNvPr id="136" name="CustomShape 2"/>
          <p:cNvSpPr/>
          <p:nvPr/>
        </p:nvSpPr>
        <p:spPr>
          <a:xfrm>
            <a:off x="0" y="260640"/>
            <a:ext cx="903492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3F1C6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Филиал МБДОУ-детского сада «Детство» детский сад №371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3F1C6A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 МБДОУ-детский сад «Детство» детский сад №432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1259640" y="260640"/>
            <a:ext cx="7271280" cy="1041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Конструкторы LEGO</a:t>
            </a:r>
            <a:endParaRPr/>
          </a:p>
        </p:txBody>
      </p:sp>
      <p:pic>
        <p:nvPicPr>
          <p:cNvPr id="162" name="Рисунок 4"/>
          <p:cNvPicPr/>
          <p:nvPr/>
        </p:nvPicPr>
        <p:blipFill>
          <a:blip r:embed="rId2" cstate="print"/>
          <a:stretch/>
        </p:blipFill>
        <p:spPr>
          <a:xfrm>
            <a:off x="854936" y="1347120"/>
            <a:ext cx="3094920" cy="5356652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 descr="Рисунок1_o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031" y="1266093"/>
            <a:ext cx="4067463" cy="5419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539640" y="29052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2"/>
          <p:cNvSpPr/>
          <p:nvPr/>
        </p:nvSpPr>
        <p:spPr>
          <a:xfrm>
            <a:off x="539640" y="1557360"/>
            <a:ext cx="8134560" cy="34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2400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Конструктор перворобот </a:t>
            </a: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LEGO Wedo 9580</a:t>
            </a:r>
            <a:r>
              <a:rPr lang="ru-RU" sz="2400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предназначен для сборки и программирования простых ЛЕГО - моделей, которые подключаются к компьютеру. </a:t>
            </a:r>
            <a:endParaRPr/>
          </a:p>
        </p:txBody>
      </p:sp>
      <p:pic>
        <p:nvPicPr>
          <p:cNvPr id="171" name="Picture 6"/>
          <p:cNvPicPr/>
          <p:nvPr/>
        </p:nvPicPr>
        <p:blipFill>
          <a:blip r:embed="rId2" cstate="print"/>
          <a:stretch/>
        </p:blipFill>
        <p:spPr>
          <a:xfrm>
            <a:off x="324000" y="333360"/>
            <a:ext cx="1903680" cy="1274760"/>
          </a:xfrm>
          <a:prstGeom prst="rect">
            <a:avLst/>
          </a:prstGeom>
          <a:ln>
            <a:noFill/>
          </a:ln>
        </p:spPr>
      </p:pic>
      <p:pic>
        <p:nvPicPr>
          <p:cNvPr id="172" name="Picture 10"/>
          <p:cNvPicPr/>
          <p:nvPr/>
        </p:nvPicPr>
        <p:blipFill>
          <a:blip r:embed="rId3" cstate="print"/>
          <a:stretch/>
        </p:blipFill>
        <p:spPr>
          <a:xfrm>
            <a:off x="6383160" y="0"/>
            <a:ext cx="2759400" cy="1432080"/>
          </a:xfrm>
          <a:prstGeom prst="rect">
            <a:avLst/>
          </a:prstGeom>
          <a:ln>
            <a:noFill/>
          </a:ln>
        </p:spPr>
      </p:pic>
      <p:pic>
        <p:nvPicPr>
          <p:cNvPr id="173" name="Рисунок 1"/>
          <p:cNvPicPr/>
          <p:nvPr/>
        </p:nvPicPr>
        <p:blipFill>
          <a:blip r:embed="rId4" cstate="print"/>
          <a:stretch/>
        </p:blipFill>
        <p:spPr>
          <a:xfrm>
            <a:off x="4106160" y="3818880"/>
            <a:ext cx="4919040" cy="2841120"/>
          </a:xfrm>
          <a:prstGeom prst="rect">
            <a:avLst/>
          </a:prstGeom>
          <a:ln>
            <a:noFill/>
          </a:ln>
        </p:spPr>
      </p:pic>
      <p:pic>
        <p:nvPicPr>
          <p:cNvPr id="174" name="Рисунок 2"/>
          <p:cNvPicPr/>
          <p:nvPr/>
        </p:nvPicPr>
        <p:blipFill>
          <a:blip r:embed="rId5" cstate="print"/>
          <a:stretch/>
        </p:blipFill>
        <p:spPr>
          <a:xfrm>
            <a:off x="497160" y="2664360"/>
            <a:ext cx="4109040" cy="2307600"/>
          </a:xfrm>
          <a:prstGeom prst="rect">
            <a:avLst/>
          </a:prstGeom>
          <a:ln>
            <a:noFill/>
          </a:ln>
        </p:spPr>
      </p:pic>
      <p:pic>
        <p:nvPicPr>
          <p:cNvPr id="175" name="Picture 8"/>
          <p:cNvPicPr/>
          <p:nvPr/>
        </p:nvPicPr>
        <p:blipFill>
          <a:blip r:embed="rId6" cstate="print"/>
          <a:stretch/>
        </p:blipFill>
        <p:spPr>
          <a:xfrm>
            <a:off x="1979640" y="4776840"/>
            <a:ext cx="2842560" cy="188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611640" y="116640"/>
            <a:ext cx="792144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Центры конструирования в группах </a:t>
            </a: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младшая группа </a:t>
            </a:r>
            <a:r>
              <a:rPr lang="ru-RU" sz="28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д/с 371           и        д/с 432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 descr="Рисунок3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6344" y="1242901"/>
            <a:ext cx="3244949" cy="5370391"/>
          </a:xfrm>
          <a:prstGeom prst="rect">
            <a:avLst/>
          </a:prstGeom>
        </p:spPr>
      </p:pic>
      <p:pic>
        <p:nvPicPr>
          <p:cNvPr id="6" name="Рисунок 5" descr="Рисунок2_o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19" y="3010485"/>
            <a:ext cx="5351973" cy="3010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611640" y="116640"/>
            <a:ext cx="792144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Центры конструирования в группах </a:t>
            </a: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средняя группа </a:t>
            </a:r>
            <a:r>
              <a:rPr lang="ru-RU" sz="28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д/с 371           и        д/с 432(2 гр)</a:t>
            </a:r>
            <a:endParaRPr/>
          </a:p>
        </p:txBody>
      </p:sp>
      <p:sp>
        <p:nvSpPr>
          <p:cNvPr id="181" name="CustomShape 2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 descr="Рисунок4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353" y="1335726"/>
            <a:ext cx="2841674" cy="5043972"/>
          </a:xfrm>
          <a:prstGeom prst="rect">
            <a:avLst/>
          </a:prstGeom>
        </p:spPr>
      </p:pic>
      <p:pic>
        <p:nvPicPr>
          <p:cNvPr id="8" name="Рисунок 7" descr="Рисунок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8382" y="1263514"/>
            <a:ext cx="2779776" cy="4949952"/>
          </a:xfrm>
          <a:prstGeom prst="rect">
            <a:avLst/>
          </a:prstGeom>
        </p:spPr>
      </p:pic>
      <p:pic>
        <p:nvPicPr>
          <p:cNvPr id="9" name="Рисунок 8" descr="Рисунок6_op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8595" y="1708519"/>
            <a:ext cx="2758458" cy="48962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683640" y="188640"/>
            <a:ext cx="806328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Центры конструирования в группах </a:t>
            </a:r>
            <a:r>
              <a:rPr lang="ru-RU" sz="28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старшая группа д/с 371 и д/с 432</a:t>
            </a:r>
            <a:endParaRPr/>
          </a:p>
        </p:txBody>
      </p:sp>
      <p:sp>
        <p:nvSpPr>
          <p:cNvPr id="186" name="CustomShape 2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Рисунок 5" descr="Рисунок7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396" y="1433730"/>
            <a:ext cx="2851053" cy="5060619"/>
          </a:xfrm>
          <a:prstGeom prst="rect">
            <a:avLst/>
          </a:prstGeom>
        </p:spPr>
      </p:pic>
      <p:pic>
        <p:nvPicPr>
          <p:cNvPr id="7" name="Рисунок 6" descr="Рисунок8_o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6357" y="2976254"/>
            <a:ext cx="5191618" cy="2946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683640" y="188640"/>
            <a:ext cx="8098920" cy="103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Центры конструирования в группах </a:t>
            </a: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подготовительная группа д/с 371       и         д/с 432</a:t>
            </a:r>
            <a:endParaRPr/>
          </a:p>
        </p:txBody>
      </p:sp>
      <p:sp>
        <p:nvSpPr>
          <p:cNvPr id="190" name="CustomShape 2"/>
          <p:cNvSpPr/>
          <p:nvPr/>
        </p:nvSpPr>
        <p:spPr>
          <a:xfrm>
            <a:off x="1942560" y="217224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Рисунок 5" descr="Рисунок9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418" y="1350498"/>
            <a:ext cx="5702105" cy="3207434"/>
          </a:xfrm>
          <a:prstGeom prst="rect">
            <a:avLst/>
          </a:prstGeom>
        </p:spPr>
      </p:pic>
      <p:pic>
        <p:nvPicPr>
          <p:cNvPr id="7" name="Рисунок 6" descr="Рисунок10_o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5218" y="3396644"/>
            <a:ext cx="3931043" cy="3144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4"/>
          <p:cNvPicPr/>
          <p:nvPr/>
        </p:nvPicPr>
        <p:blipFill>
          <a:blip r:embed="rId2" cstate="print"/>
          <a:srcRect l="35087" t="22830" r="20566" b="18455"/>
          <a:stretch/>
        </p:blipFill>
        <p:spPr>
          <a:xfrm>
            <a:off x="1429560" y="1412640"/>
            <a:ext cx="6773040" cy="472968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1429560" y="167400"/>
            <a:ext cx="7443000" cy="96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25406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Результаты анкетирования родителей</a:t>
            </a:r>
            <a:endParaRPr/>
          </a:p>
        </p:txBody>
      </p:sp>
      <p:sp>
        <p:nvSpPr>
          <p:cNvPr id="195" name="CustomShape 2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897480" y="404640"/>
            <a:ext cx="8065800" cy="115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Создание кабинетов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лего-конструирования в ДОУ</a:t>
            </a:r>
            <a:endParaRPr/>
          </a:p>
        </p:txBody>
      </p:sp>
      <p:pic>
        <p:nvPicPr>
          <p:cNvPr id="4" name="Рисунок 3" descr="Рисунок11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4200" y="2015127"/>
            <a:ext cx="7136753" cy="3907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901440" y="1777320"/>
            <a:ext cx="7945200" cy="454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560" indent="-456120">
              <a:lnSpc>
                <a:spcPct val="100000"/>
              </a:lnSpc>
              <a:buClr>
                <a:srgbClr val="003FBC"/>
              </a:buClr>
              <a:buFont typeface="Arial"/>
              <a:buAutoNum type="arabicPeriod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Развитие инженерного мышления детей дошкольного возраста: методические рекомендации И.В. Анянова, С.М. Андреева, Л.И. Миназова (ИРО);</a:t>
            </a:r>
            <a:endParaRPr/>
          </a:p>
          <a:p>
            <a:pPr marL="457560" indent="-456120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«Лего – конструирование в детском саду» Е.В. Фешина;</a:t>
            </a:r>
            <a:endParaRPr/>
          </a:p>
          <a:p>
            <a:pPr marL="457560" indent="-456120">
              <a:lnSpc>
                <a:spcPct val="100000"/>
              </a:lnSpc>
              <a:buClr>
                <a:srgbClr val="003FBC"/>
              </a:buClr>
              <a:buFont typeface="Arial"/>
              <a:buAutoNum type="arabicPeriod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«Строим из LEGO» Л.Г. Комарова;</a:t>
            </a:r>
            <a:endParaRPr/>
          </a:p>
          <a:p>
            <a:pPr marL="457560" indent="-456120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«Конструирование в детском саду» И.А. Лыкова;</a:t>
            </a:r>
            <a:endParaRPr/>
          </a:p>
          <a:p>
            <a:pPr marL="457560" indent="-456120">
              <a:lnSpc>
                <a:spcPct val="100000"/>
              </a:lnSpc>
              <a:buClr>
                <a:srgbClr val="003FBC"/>
              </a:buClr>
              <a:buFont typeface="Arial"/>
              <a:buAutoNum type="arabicPeriod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Теория и методика творческого конструирования в детском саду Л.А. Парамонова;</a:t>
            </a:r>
            <a:endParaRPr/>
          </a:p>
          <a:p>
            <a:pPr marL="360">
              <a:lnSpc>
                <a:spcPct val="100000"/>
              </a:lnSpc>
            </a:pPr>
            <a:endParaRPr/>
          </a:p>
        </p:txBody>
      </p:sp>
      <p:sp>
        <p:nvSpPr>
          <p:cNvPr id="199" name="CustomShape 2"/>
          <p:cNvSpPr/>
          <p:nvPr/>
        </p:nvSpPr>
        <p:spPr>
          <a:xfrm>
            <a:off x="1532520" y="231840"/>
            <a:ext cx="7159680" cy="167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44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Методическое оснащение</a:t>
            </a:r>
            <a:endParaRPr/>
          </a:p>
        </p:txBody>
      </p:sp>
      <p:sp>
        <p:nvSpPr>
          <p:cNvPr id="200" name="CustomShape 3"/>
          <p:cNvSpPr/>
          <p:nvPr/>
        </p:nvSpPr>
        <p:spPr>
          <a:xfrm>
            <a:off x="796320" y="1558440"/>
            <a:ext cx="7895880" cy="437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5"/>
          <p:cNvPicPr/>
          <p:nvPr/>
        </p:nvPicPr>
        <p:blipFill>
          <a:blip r:embed="rId2" cstate="print"/>
          <a:stretch/>
        </p:blipFill>
        <p:spPr>
          <a:xfrm>
            <a:off x="623880" y="849960"/>
            <a:ext cx="8299800" cy="6006960"/>
          </a:xfrm>
          <a:prstGeom prst="rect">
            <a:avLst/>
          </a:prstGeom>
          <a:ln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623880" y="808920"/>
            <a:ext cx="8519040" cy="17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132C48"/>
              </a:buClr>
              <a:buFont typeface="Wingdings" charset="2"/>
              <a:buChar char="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Участие в сетевом взаимодействии МБДОУ-детского сада «Детство» 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132C48"/>
              </a:buClr>
              <a:buFont typeface="Wingdings" charset="2"/>
              <a:buChar char="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Рабочие и творческие группы 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132C48"/>
              </a:buClr>
              <a:buFont typeface="Wingdings" charset="2"/>
              <a:buChar char="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Практико-ориентированные формы (мастер-классы, семинары)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132C48"/>
              </a:buClr>
              <a:buFont typeface="Wingdings" charset="2"/>
              <a:buChar char="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Курсы повышения квалификации по технологии </a:t>
            </a:r>
            <a:endParaRPr/>
          </a:p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   LEGO – конструирования в ИРО 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467640" y="116640"/>
            <a:ext cx="8135640" cy="73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Обеспечение кадровых условий</a:t>
            </a:r>
            <a:endParaRPr/>
          </a:p>
        </p:txBody>
      </p:sp>
      <p:pic>
        <p:nvPicPr>
          <p:cNvPr id="204" name="Рисунок 1"/>
          <p:cNvPicPr/>
          <p:nvPr/>
        </p:nvPicPr>
        <p:blipFill>
          <a:blip r:embed="rId3" cstate="print"/>
          <a:stretch/>
        </p:blipFill>
        <p:spPr>
          <a:xfrm>
            <a:off x="3155400" y="2729520"/>
            <a:ext cx="3586320" cy="327600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4572000" y="3285720"/>
            <a:ext cx="1364040" cy="67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Старший </a:t>
            </a:r>
            <a:endParaRPr/>
          </a:p>
          <a:p>
            <a:pPr algn="ctr">
              <a:lnSpc>
                <a:spcPct val="9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воспитатель</a:t>
            </a:r>
            <a:endParaRPr/>
          </a:p>
        </p:txBody>
      </p:sp>
      <p:sp>
        <p:nvSpPr>
          <p:cNvPr id="206" name="CustomShape 4"/>
          <p:cNvSpPr/>
          <p:nvPr/>
        </p:nvSpPr>
        <p:spPr>
          <a:xfrm>
            <a:off x="3155400" y="4726440"/>
            <a:ext cx="1415520" cy="5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Воспитатель д/с №371</a:t>
            </a:r>
            <a:endParaRPr/>
          </a:p>
        </p:txBody>
      </p:sp>
      <p:sp>
        <p:nvSpPr>
          <p:cNvPr id="207" name="CustomShape 5"/>
          <p:cNvSpPr/>
          <p:nvPr/>
        </p:nvSpPr>
        <p:spPr>
          <a:xfrm>
            <a:off x="4984200" y="5454360"/>
            <a:ext cx="1467000" cy="55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</a:pPr>
            <a:r>
              <a:rPr lang="ru-RU" sz="1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Воспитатель д/с №432</a:t>
            </a:r>
            <a:endParaRPr/>
          </a:p>
        </p:txBody>
      </p:sp>
      <p:pic>
        <p:nvPicPr>
          <p:cNvPr id="208" name="Рисунок 2"/>
          <p:cNvPicPr/>
          <p:nvPr/>
        </p:nvPicPr>
        <p:blipFill>
          <a:blip r:embed="rId4" cstate="print"/>
          <a:stretch/>
        </p:blipFill>
        <p:spPr>
          <a:xfrm>
            <a:off x="6262200" y="3222360"/>
            <a:ext cx="1467000" cy="1326960"/>
          </a:xfrm>
          <a:prstGeom prst="rect">
            <a:avLst/>
          </a:prstGeom>
          <a:ln>
            <a:noFill/>
          </a:ln>
        </p:spPr>
      </p:pic>
      <p:pic>
        <p:nvPicPr>
          <p:cNvPr id="209" name="Рисунок 3"/>
          <p:cNvPicPr/>
          <p:nvPr/>
        </p:nvPicPr>
        <p:blipFill>
          <a:blip r:embed="rId4" cstate="print"/>
          <a:stretch/>
        </p:blipFill>
        <p:spPr>
          <a:xfrm>
            <a:off x="2936160" y="2571120"/>
            <a:ext cx="1538280" cy="1287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/>
          <p:cNvPicPr/>
          <p:nvPr/>
        </p:nvPicPr>
        <p:blipFill>
          <a:blip r:embed="rId2" cstate="print"/>
          <a:stretch/>
        </p:blipFill>
        <p:spPr>
          <a:xfrm>
            <a:off x="4716000" y="188640"/>
            <a:ext cx="4207680" cy="64656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827640" y="980640"/>
            <a:ext cx="777528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Указ Губернатора Свердловской области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от 6 октября 2014 года N 453 –УГ</a:t>
            </a:r>
            <a:endParaRPr/>
          </a:p>
        </p:txBody>
      </p:sp>
      <p:sp>
        <p:nvSpPr>
          <p:cNvPr id="139" name="CustomShape 2"/>
          <p:cNvSpPr/>
          <p:nvPr/>
        </p:nvSpPr>
        <p:spPr>
          <a:xfrm>
            <a:off x="873720" y="2008080"/>
            <a:ext cx="804996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Цель</a:t>
            </a:r>
            <a:r>
              <a:rPr lang="ru-RU" sz="2000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ю Программы является </a:t>
            </a: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обеспечение условий для подготовки в Свердловской области рабочих и инженерных кадров </a:t>
            </a:r>
            <a:r>
              <a:rPr lang="ru-RU" sz="2000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395640" y="1268640"/>
            <a:ext cx="8207640" cy="20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 НОД в месяц в младших и средних группах (1 НОД в обязательной части, 1 НОД в части, формируемой участниками образовательных отношений);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 НОД в месяц в старших и подготовительных группах (2 НОД в обязательной части, 2 НОД в части, формируемой участниками образовательных отношений)</a:t>
            </a:r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1146240" y="180360"/>
            <a:ext cx="7386480" cy="8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Непрерывная образовательная деятельность</a:t>
            </a:r>
            <a:endParaRPr/>
          </a:p>
        </p:txBody>
      </p:sp>
      <p:sp>
        <p:nvSpPr>
          <p:cNvPr id="212" name="CustomShape 3"/>
          <p:cNvSpPr/>
          <p:nvPr/>
        </p:nvSpPr>
        <p:spPr>
          <a:xfrm>
            <a:off x="2266560" y="3533040"/>
            <a:ext cx="6266520" cy="23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Рисунок 6" descr="Рисунок12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77" y="3137096"/>
            <a:ext cx="4326596" cy="2433710"/>
          </a:xfrm>
          <a:prstGeom prst="rect">
            <a:avLst/>
          </a:prstGeom>
        </p:spPr>
      </p:pic>
      <p:pic>
        <p:nvPicPr>
          <p:cNvPr id="8" name="Рисунок 7" descr="Рисунок13_o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134" y="3699802"/>
            <a:ext cx="4656130" cy="29682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Table 1"/>
          <p:cNvGraphicFramePr/>
          <p:nvPr/>
        </p:nvGraphicFramePr>
        <p:xfrm>
          <a:off x="360720" y="785520"/>
          <a:ext cx="8538480" cy="5712019"/>
        </p:xfrm>
        <a:graphic>
          <a:graphicData uri="http://schemas.openxmlformats.org/drawingml/2006/table">
            <a:tbl>
              <a:tblPr/>
              <a:tblGrid>
                <a:gridCol w="2315520"/>
                <a:gridCol w="6222960"/>
              </a:tblGrid>
              <a:tr h="808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Этапы деятельности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0033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Содержание деятельности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</a:tr>
              <a:tr h="428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Предварительный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Приветствие. Настрой на деятельность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2F4"/>
                    </a:solidFill>
                  </a:tcPr>
                </a:tc>
              </a:tr>
              <a:tr h="665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Организационно-проблемный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Введение в игровую или проблемную ситуацию. Актуализация знаний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9"/>
                    </a:solidFill>
                  </a:tcPr>
                </a:tc>
              </a:tr>
              <a:tr h="665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Целевой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Подведение детей к формулировке основной цели деятельности, решению проблемной ситуации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2F4"/>
                    </a:solidFill>
                  </a:tcPr>
                </a:tc>
              </a:tr>
              <a:tr h="665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Планирование деятельности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Совместное планирование деятельности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9"/>
                    </a:solidFill>
                  </a:tcPr>
                </a:tc>
              </a:tr>
              <a:tr h="665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Содержательный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Основной этап, который  включает совместную деятельность по решению проблемной или игровой ситуации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2F4"/>
                    </a:solidFill>
                  </a:tcPr>
                </a:tc>
              </a:tr>
              <a:tr h="52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Рефлексивный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Беседа по вопросам, которая позволяет провести анализ деятельности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9"/>
                    </a:solidFill>
                  </a:tcPr>
                </a:tc>
              </a:tr>
              <a:tr h="586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Итоговый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Заключительный организационный момент</a:t>
                      </a:r>
                      <a:endParaRPr/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 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CCE2F4"/>
                    </a:solidFill>
                  </a:tcPr>
                </a:tc>
              </a:tr>
              <a:tr h="663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b="1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«Открытый конец»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1CAC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600" strike="noStrike" spc="-1">
                          <a:solidFill>
                            <a:srgbClr val="00206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DejaVu Sans"/>
                        </a:rPr>
                        <a:t>Мотивация детей на дальнейшую совместную или самостоятельную  конструктивную  деятельность</a:t>
                      </a:r>
                      <a:endParaRPr/>
                    </a:p>
                  </a:txBody>
                  <a:tcPr marL="58680" marR="586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7F1F9"/>
                    </a:solidFill>
                  </a:tcPr>
                </a:tc>
              </a:tr>
            </a:tbl>
          </a:graphicData>
        </a:graphic>
      </p:graphicFrame>
      <p:sp>
        <p:nvSpPr>
          <p:cNvPr id="216" name="CustomShape 2"/>
          <p:cNvSpPr/>
          <p:nvPr/>
        </p:nvSpPr>
        <p:spPr>
          <a:xfrm>
            <a:off x="683640" y="116640"/>
            <a:ext cx="7849440" cy="115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Непрерывная образовательная деятельность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1043640" y="332640"/>
            <a:ext cx="7559280" cy="12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Совместная деятельность</a:t>
            </a:r>
            <a:endParaRPr/>
          </a:p>
        </p:txBody>
      </p:sp>
      <p:pic>
        <p:nvPicPr>
          <p:cNvPr id="5" name="Рисунок 4" descr="Рисунок14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44" y="1392702"/>
            <a:ext cx="5026856" cy="2827606"/>
          </a:xfrm>
          <a:prstGeom prst="rect">
            <a:avLst/>
          </a:prstGeom>
        </p:spPr>
      </p:pic>
      <p:pic>
        <p:nvPicPr>
          <p:cNvPr id="6" name="Рисунок 5" descr="Рисунок15_op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73" y="3798276"/>
            <a:ext cx="4976837" cy="2799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4"/>
          <p:cNvPicPr/>
          <p:nvPr/>
        </p:nvPicPr>
        <p:blipFill>
          <a:blip r:embed="rId2" cstate="print"/>
          <a:srcRect l="34384" t="22520" r="19966" b="16250"/>
          <a:stretch/>
        </p:blipFill>
        <p:spPr>
          <a:xfrm>
            <a:off x="4450680" y="1419480"/>
            <a:ext cx="4515840" cy="313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1" name="Picture 3"/>
          <p:cNvPicPr/>
          <p:nvPr/>
        </p:nvPicPr>
        <p:blipFill>
          <a:blip r:embed="rId3" cstate="print"/>
          <a:srcRect l="35438" t="23455" r="19966" b="17830"/>
          <a:stretch/>
        </p:blipFill>
        <p:spPr>
          <a:xfrm>
            <a:off x="316800" y="3044160"/>
            <a:ext cx="4526640" cy="3579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2" name="CustomShape 1"/>
          <p:cNvSpPr/>
          <p:nvPr/>
        </p:nvSpPr>
        <p:spPr>
          <a:xfrm>
            <a:off x="1494000" y="180360"/>
            <a:ext cx="7038720" cy="101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Знакомство с уральскими инженерными профессиями</a:t>
            </a:r>
            <a:endParaRPr/>
          </a:p>
        </p:txBody>
      </p:sp>
      <p:sp>
        <p:nvSpPr>
          <p:cNvPr id="223" name="CustomShape 2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244800" y="4971240"/>
            <a:ext cx="5883480" cy="131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На выставке было представлено 43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постройки.</a:t>
            </a:r>
            <a:endParaRPr/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ней приняли участие дети от 3 до 7 лет.</a:t>
            </a:r>
            <a:endParaRPr/>
          </a:p>
        </p:txBody>
      </p:sp>
      <p:sp>
        <p:nvSpPr>
          <p:cNvPr id="226" name="CustomShape 2"/>
          <p:cNvSpPr/>
          <p:nvPr/>
        </p:nvSpPr>
        <p:spPr>
          <a:xfrm>
            <a:off x="1455480" y="624240"/>
            <a:ext cx="7077240" cy="44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ru-RU" sz="40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Выставка детских работ «Изобретатель»</a:t>
            </a:r>
            <a:endParaRPr/>
          </a:p>
        </p:txBody>
      </p:sp>
      <p:pic>
        <p:nvPicPr>
          <p:cNvPr id="6" name="Рисунок 5" descr="Рисунок16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833" y="1645921"/>
            <a:ext cx="4382993" cy="3221500"/>
          </a:xfrm>
          <a:prstGeom prst="rect">
            <a:avLst/>
          </a:prstGeom>
        </p:spPr>
      </p:pic>
      <p:pic>
        <p:nvPicPr>
          <p:cNvPr id="7" name="Рисунок 6" descr="Рисунок17_op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5660" y="1458818"/>
            <a:ext cx="2907323" cy="5167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67640" y="1052640"/>
            <a:ext cx="8351640" cy="612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Консультации для родителей на информационных стендах  детского сада: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marL="343080" indent="-341640">
              <a:lnSpc>
                <a:spcPct val="10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Что такое конструирование</a:t>
            </a:r>
            <a:endParaRPr/>
          </a:p>
          <a:p>
            <a:pPr marL="343080" indent="-341640">
              <a:lnSpc>
                <a:spcPct val="10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Развивающие игры с конструкторами Лего Дупло  с детьми от 2 до 4 лет</a:t>
            </a:r>
            <a:endParaRPr/>
          </a:p>
          <a:p>
            <a:pPr marL="343080" indent="-341640">
              <a:lnSpc>
                <a:spcPct val="10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Памятка для родителей «Что такое лего - конструирование?»</a:t>
            </a:r>
            <a:endParaRPr/>
          </a:p>
          <a:p>
            <a:pPr marL="343080" indent="-341640">
              <a:lnSpc>
                <a:spcPct val="10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«Значение конструирования из строительного материала в умственном развитии ребёнка»</a:t>
            </a:r>
            <a:endParaRPr/>
          </a:p>
          <a:p>
            <a:pPr marL="343080" indent="-341640">
              <a:lnSpc>
                <a:spcPct val="10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«Волшебный мир конструирования»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29" name="CustomShape 2"/>
          <p:cNvSpPr/>
          <p:nvPr/>
        </p:nvSpPr>
        <p:spPr>
          <a:xfrm>
            <a:off x="1475640" y="260640"/>
            <a:ext cx="705528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Работа с родителями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611640" y="332640"/>
            <a:ext cx="7991280" cy="10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Работа с родителями</a:t>
            </a:r>
            <a:endParaRPr/>
          </a:p>
        </p:txBody>
      </p:sp>
      <p:pic>
        <p:nvPicPr>
          <p:cNvPr id="231" name="Рисунок 1"/>
          <p:cNvPicPr/>
          <p:nvPr/>
        </p:nvPicPr>
        <p:blipFill>
          <a:blip r:embed="rId2" cstate="print"/>
          <a:stretch/>
        </p:blipFill>
        <p:spPr>
          <a:xfrm>
            <a:off x="6012000" y="165960"/>
            <a:ext cx="2769480" cy="4895280"/>
          </a:xfrm>
          <a:prstGeom prst="rect">
            <a:avLst/>
          </a:prstGeom>
          <a:ln>
            <a:noFill/>
          </a:ln>
        </p:spPr>
      </p:pic>
      <p:pic>
        <p:nvPicPr>
          <p:cNvPr id="232" name="Рисунок 3"/>
          <p:cNvPicPr/>
          <p:nvPr/>
        </p:nvPicPr>
        <p:blipFill>
          <a:blip r:embed="rId3" cstate="print"/>
          <a:stretch/>
        </p:blipFill>
        <p:spPr>
          <a:xfrm>
            <a:off x="2843640" y="3823200"/>
            <a:ext cx="5004720" cy="2810880"/>
          </a:xfrm>
          <a:prstGeom prst="rect">
            <a:avLst/>
          </a:prstGeom>
          <a:ln>
            <a:noFill/>
          </a:ln>
        </p:spPr>
      </p:pic>
      <p:pic>
        <p:nvPicPr>
          <p:cNvPr id="233" name="Рисунок 6"/>
          <p:cNvPicPr/>
          <p:nvPr/>
        </p:nvPicPr>
        <p:blipFill>
          <a:blip r:embed="rId4" cstate="print"/>
          <a:stretch/>
        </p:blipFill>
        <p:spPr>
          <a:xfrm>
            <a:off x="251640" y="1587600"/>
            <a:ext cx="3526920" cy="470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888480" y="1233360"/>
            <a:ext cx="7930800" cy="633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Создание Дополнительной образовательной программы по конструированию;</a:t>
            </a:r>
            <a:endParaRPr/>
          </a:p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Разработка и реализация тематических проектов;</a:t>
            </a:r>
            <a:endParaRPr/>
          </a:p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Дооборудование центров конструирования конструкторами LEGO;</a:t>
            </a:r>
            <a:endParaRPr/>
          </a:p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Расширение спектра  практико-ориентированных форм взаимодействия с родителями;</a:t>
            </a:r>
            <a:endParaRPr/>
          </a:p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Повышение уровня владения педагогами технологией конструктивной деятельности;</a:t>
            </a:r>
            <a:endParaRPr/>
          </a:p>
          <a:p>
            <a:pPr marL="343080" indent="-341640">
              <a:lnSpc>
                <a:spcPct val="150000"/>
              </a:lnSpc>
              <a:buClr>
                <a:srgbClr val="132C48"/>
              </a:buClr>
              <a:buFont typeface="Wingdings" charset="2"/>
              <a:buChar char=""/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Создание методического пособия, содержащего цикл конструктов НОД по конструированию.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5" name="CustomShape 2"/>
          <p:cNvSpPr/>
          <p:nvPr/>
        </p:nvSpPr>
        <p:spPr>
          <a:xfrm>
            <a:off x="888480" y="343080"/>
            <a:ext cx="7921440" cy="104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Планируемые результаты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53680" y="1365120"/>
            <a:ext cx="8254440" cy="531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2"/>
          <p:cNvSpPr/>
          <p:nvPr/>
        </p:nvSpPr>
        <p:spPr>
          <a:xfrm>
            <a:off x="1352160" y="0"/>
            <a:ext cx="7180560" cy="136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Модель реализации </a:t>
            </a:r>
            <a:endParaRPr/>
          </a:p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программы </a:t>
            </a:r>
            <a:endParaRPr/>
          </a:p>
        </p:txBody>
      </p:sp>
      <p:pic>
        <p:nvPicPr>
          <p:cNvPr id="238" name="Рисунок 5"/>
          <p:cNvPicPr/>
          <p:nvPr/>
        </p:nvPicPr>
        <p:blipFill>
          <a:blip r:embed="rId2" cstate="print"/>
          <a:stretch/>
        </p:blipFill>
        <p:spPr>
          <a:xfrm>
            <a:off x="5280480" y="199440"/>
            <a:ext cx="3527640" cy="724680"/>
          </a:xfrm>
          <a:prstGeom prst="rect">
            <a:avLst/>
          </a:prstGeom>
          <a:ln>
            <a:noFill/>
          </a:ln>
        </p:spPr>
      </p:pic>
      <p:pic>
        <p:nvPicPr>
          <p:cNvPr id="239" name="Рисунок 12"/>
          <p:cNvPicPr/>
          <p:nvPr/>
        </p:nvPicPr>
        <p:blipFill>
          <a:blip r:embed="rId3" cstate="print"/>
          <a:stretch/>
        </p:blipFill>
        <p:spPr>
          <a:xfrm>
            <a:off x="1829160" y="1300320"/>
            <a:ext cx="6103440" cy="5556960"/>
          </a:xfrm>
          <a:prstGeom prst="rect">
            <a:avLst/>
          </a:prstGeom>
          <a:ln>
            <a:noFill/>
          </a:ln>
        </p:spPr>
      </p:pic>
      <p:graphicFrame>
        <p:nvGraphicFramePr>
          <p:cNvPr id="240" name="Table 3"/>
          <p:cNvGraphicFramePr/>
          <p:nvPr/>
        </p:nvGraphicFramePr>
        <p:xfrm>
          <a:off x="2343960" y="3966840"/>
          <a:ext cx="1158480" cy="754200"/>
        </p:xfrm>
        <a:graphic>
          <a:graphicData uri="http://schemas.openxmlformats.org/drawingml/2006/table">
            <a:tbl>
              <a:tblPr/>
              <a:tblGrid>
                <a:gridCol w="1158480"/>
              </a:tblGrid>
              <a:tr h="7542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/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25406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ДЕТИ</a:t>
                      </a:r>
                      <a:endParaRPr/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1" name="Table 4"/>
          <p:cNvGraphicFramePr/>
          <p:nvPr/>
        </p:nvGraphicFramePr>
        <p:xfrm>
          <a:off x="6014520" y="3400200"/>
          <a:ext cx="1660680" cy="692640"/>
        </p:xfrm>
        <a:graphic>
          <a:graphicData uri="http://schemas.openxmlformats.org/drawingml/2006/table">
            <a:tbl>
              <a:tblPr/>
              <a:tblGrid>
                <a:gridCol w="1660680"/>
              </a:tblGrid>
              <a:tr h="6926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10243E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b="1" strike="noStrike" spc="-1">
                          <a:solidFill>
                            <a:srgbClr val="25406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ПЕДАГОГИ</a:t>
                      </a:r>
                      <a:endParaRPr/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2" name="Table 5"/>
          <p:cNvGraphicFramePr/>
          <p:nvPr/>
        </p:nvGraphicFramePr>
        <p:xfrm>
          <a:off x="3953880" y="3464280"/>
          <a:ext cx="1789200" cy="413512"/>
        </p:xfrm>
        <a:graphic>
          <a:graphicData uri="http://schemas.openxmlformats.org/drawingml/2006/table">
            <a:tbl>
              <a:tblPr/>
              <a:tblGrid>
                <a:gridCol w="1789200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strike="noStrike" spc="-1">
                          <a:solidFill>
                            <a:srgbClr val="25406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СОЦИУМ</a:t>
                      </a:r>
                      <a:endParaRPr/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38160">
                      <a:solidFill>
                        <a:srgbClr val="000000"/>
                      </a:solidFill>
                    </a:lnT>
                    <a:lnB w="3816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43" name="CustomShape 6"/>
          <p:cNvSpPr/>
          <p:nvPr/>
        </p:nvSpPr>
        <p:spPr>
          <a:xfrm>
            <a:off x="3850920" y="4721760"/>
            <a:ext cx="18921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25406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РОДИТЕЛИ</a:t>
            </a:r>
            <a:endParaRPr/>
          </a:p>
        </p:txBody>
      </p:sp>
      <p:sp>
        <p:nvSpPr>
          <p:cNvPr id="244" name="CustomShape 7"/>
          <p:cNvSpPr/>
          <p:nvPr/>
        </p:nvSpPr>
        <p:spPr>
          <a:xfrm>
            <a:off x="3747600" y="1564560"/>
            <a:ext cx="25617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5406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Трансляция опыта по реализации программы УИШ</a:t>
            </a:r>
            <a:endParaRPr/>
          </a:p>
        </p:txBody>
      </p:sp>
      <p:sp>
        <p:nvSpPr>
          <p:cNvPr id="245" name="CustomShape 8"/>
          <p:cNvSpPr/>
          <p:nvPr/>
        </p:nvSpPr>
        <p:spPr>
          <a:xfrm>
            <a:off x="3503160" y="5552640"/>
            <a:ext cx="1570320" cy="66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254061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РППС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672120" y="2967480"/>
            <a:ext cx="7798320" cy="91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Спасибо за внимание!</a:t>
            </a:r>
            <a:endParaRPr/>
          </a:p>
        </p:txBody>
      </p:sp>
      <p:pic>
        <p:nvPicPr>
          <p:cNvPr id="247" name="Рисунок 1"/>
          <p:cNvPicPr/>
          <p:nvPr/>
        </p:nvPicPr>
        <p:blipFill>
          <a:blip r:embed="rId2" cstate="print"/>
          <a:stretch/>
        </p:blipFill>
        <p:spPr>
          <a:xfrm>
            <a:off x="6181920" y="347040"/>
            <a:ext cx="2593080" cy="183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081800" y="1268640"/>
            <a:ext cx="7737480" cy="496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развития речи.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Эффективное коммуникативное средство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развития интеллекта.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развития воображения и пространственного мышления.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выработки умения слушать, понимать и выполнять инструкции.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развития мелкой моторики.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координации работы рук и глаз.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Возможность проявить самостоятельность и выявить творческий потенциал.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формирования трудолюбия и  аккуратности.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коррекции гиперактивных детей.</a:t>
            </a:r>
            <a:endParaRPr/>
          </a:p>
          <a:p>
            <a:pPr marL="285840" indent="-284400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r>
              <a:rPr lang="ru-RU" sz="200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Средство для получения эстетического удовольствия и развития положительных эмоций.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7" name="CustomShape 2"/>
          <p:cNvSpPr/>
          <p:nvPr/>
        </p:nvSpPr>
        <p:spPr>
          <a:xfrm>
            <a:off x="539640" y="624240"/>
            <a:ext cx="8063280" cy="6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Конструирование – это…</a:t>
            </a:r>
            <a:endParaRPr/>
          </a:p>
        </p:txBody>
      </p:sp>
      <p:sp>
        <p:nvSpPr>
          <p:cNvPr id="148" name="CustomShape 3"/>
          <p:cNvSpPr/>
          <p:nvPr/>
        </p:nvSpPr>
        <p:spPr>
          <a:xfrm>
            <a:off x="1942560" y="213372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539280" y="5760"/>
            <a:ext cx="8207640" cy="7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Интеграция образовательных областей через Лего-конструирование.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50" name="CustomShape 2"/>
          <p:cNvSpPr/>
          <p:nvPr/>
        </p:nvSpPr>
        <p:spPr>
          <a:xfrm>
            <a:off x="683640" y="1124640"/>
            <a:ext cx="8063280" cy="554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Рисунок 145"/>
          <p:cNvPicPr/>
          <p:nvPr/>
        </p:nvPicPr>
        <p:blipFill>
          <a:blip r:embed="rId2" cstate="print"/>
          <a:stretch/>
        </p:blipFill>
        <p:spPr>
          <a:xfrm>
            <a:off x="1326600" y="725400"/>
            <a:ext cx="6953400" cy="6035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"/>
          <p:cNvPicPr/>
          <p:nvPr/>
        </p:nvPicPr>
        <p:blipFill>
          <a:blip r:embed="rId2" cstate="print"/>
          <a:stretch/>
        </p:blipFill>
        <p:spPr>
          <a:xfrm>
            <a:off x="4580280" y="3722760"/>
            <a:ext cx="4306320" cy="286308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1547280" y="375480"/>
            <a:ext cx="6587640" cy="127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ru-RU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Стартовая площадка для реализации программы УИШ.</a:t>
            </a:r>
            <a:endParaRPr/>
          </a:p>
        </p:txBody>
      </p:sp>
      <p:sp>
        <p:nvSpPr>
          <p:cNvPr id="142" name="CustomShape 2"/>
          <p:cNvSpPr/>
          <p:nvPr/>
        </p:nvSpPr>
        <p:spPr>
          <a:xfrm>
            <a:off x="1923480" y="2092680"/>
            <a:ext cx="6590520" cy="377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3" name="Picture 2"/>
          <p:cNvPicPr/>
          <p:nvPr/>
        </p:nvPicPr>
        <p:blipFill>
          <a:blip r:embed="rId3" cstate="print"/>
          <a:stretch/>
        </p:blipFill>
        <p:spPr>
          <a:xfrm>
            <a:off x="5474880" y="1080000"/>
            <a:ext cx="3452040" cy="530280"/>
          </a:xfrm>
          <a:prstGeom prst="rect">
            <a:avLst/>
          </a:prstGeom>
          <a:ln>
            <a:noFill/>
          </a:ln>
        </p:spPr>
      </p:pic>
      <p:pic>
        <p:nvPicPr>
          <p:cNvPr id="144" name="Рисунок 2"/>
          <p:cNvPicPr/>
          <p:nvPr/>
        </p:nvPicPr>
        <p:blipFill>
          <a:blip r:embed="rId4" cstate="print"/>
          <a:stretch/>
        </p:blipFill>
        <p:spPr>
          <a:xfrm>
            <a:off x="628560" y="1700640"/>
            <a:ext cx="4419360" cy="2936880"/>
          </a:xfrm>
          <a:prstGeom prst="rect">
            <a:avLst/>
          </a:prstGeom>
          <a:ln>
            <a:noFill/>
          </a:ln>
        </p:spPr>
      </p:pic>
      <p:pic>
        <p:nvPicPr>
          <p:cNvPr id="145" name="Рисунок 139"/>
          <p:cNvPicPr/>
          <p:nvPr/>
        </p:nvPicPr>
        <p:blipFill>
          <a:blip r:embed="rId5" cstate="print"/>
          <a:stretch/>
        </p:blipFill>
        <p:spPr>
          <a:xfrm>
            <a:off x="1062360" y="4236480"/>
            <a:ext cx="3812040" cy="152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1017360" y="1628280"/>
            <a:ext cx="8125200" cy="520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Имеющиеся конструкторы –     наименования: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Лего Сити 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Пластмассовый крупногабаритный 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Деревянный цветной «Геометрические фигуры»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Пластмассовый тематический «Зоопарк», «Заюшкина избушка» и.т.д.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Пластмассовый «Строим город», «Строим транспорт», «Железная дорога»</a:t>
            </a:r>
            <a:endParaRPr/>
          </a:p>
          <a:p>
            <a:pPr marL="457200" indent="-455760">
              <a:lnSpc>
                <a:spcPct val="100000"/>
              </a:lnSpc>
              <a:buClr>
                <a:srgbClr val="132C48"/>
              </a:buClr>
              <a:buFont typeface="Arial"/>
              <a:buChar char="•"/>
            </a:pPr>
            <a:r>
              <a:rPr lang="ru-RU" sz="2400" strike="noStrike" spc="-1">
                <a:solidFill>
                  <a:srgbClr val="10243E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Магнитный и т.д.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53" name="CustomShape 2"/>
          <p:cNvSpPr/>
          <p:nvPr/>
        </p:nvSpPr>
        <p:spPr>
          <a:xfrm>
            <a:off x="467640" y="332640"/>
            <a:ext cx="8351640" cy="12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Анализ развивающей предметно-пространственной среды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6"/>
          <p:cNvPicPr/>
          <p:nvPr/>
        </p:nvPicPr>
        <p:blipFill>
          <a:blip r:embed="rId2" cstate="print"/>
          <a:stretch/>
        </p:blipFill>
        <p:spPr>
          <a:xfrm>
            <a:off x="290880" y="710640"/>
            <a:ext cx="3700080" cy="3700080"/>
          </a:xfrm>
          <a:prstGeom prst="rect">
            <a:avLst/>
          </a:prstGeom>
          <a:ln>
            <a:noFill/>
          </a:ln>
        </p:spPr>
      </p:pic>
      <p:pic>
        <p:nvPicPr>
          <p:cNvPr id="155" name="Picture 10"/>
          <p:cNvPicPr/>
          <p:nvPr/>
        </p:nvPicPr>
        <p:blipFill>
          <a:blip r:embed="rId3" cstate="print"/>
          <a:stretch/>
        </p:blipFill>
        <p:spPr>
          <a:xfrm>
            <a:off x="378720" y="3209400"/>
            <a:ext cx="3238920" cy="323892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187640" y="5805360"/>
            <a:ext cx="359892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LEGO DUPLO</a:t>
            </a:r>
            <a:endParaRPr/>
          </a:p>
        </p:txBody>
      </p:sp>
      <p:sp>
        <p:nvSpPr>
          <p:cNvPr id="157" name="CustomShape 2"/>
          <p:cNvSpPr/>
          <p:nvPr/>
        </p:nvSpPr>
        <p:spPr>
          <a:xfrm>
            <a:off x="1645920" y="154080"/>
            <a:ext cx="7677360" cy="100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100" strike="noStrike" spc="-1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Дошкольными учреждениями №371  и №432  приобретено более 30 комплектов</a:t>
            </a:r>
            <a:endParaRPr/>
          </a:p>
        </p:txBody>
      </p:sp>
      <p:pic>
        <p:nvPicPr>
          <p:cNvPr id="158" name="Рисунок 5"/>
          <p:cNvPicPr/>
          <p:nvPr/>
        </p:nvPicPr>
        <p:blipFill>
          <a:blip r:embed="rId4" cstate="print"/>
          <a:stretch/>
        </p:blipFill>
        <p:spPr>
          <a:xfrm>
            <a:off x="5076000" y="1355760"/>
            <a:ext cx="3598920" cy="2337840"/>
          </a:xfrm>
          <a:prstGeom prst="rect">
            <a:avLst/>
          </a:prstGeom>
          <a:ln>
            <a:noFill/>
          </a:ln>
        </p:spPr>
      </p:pic>
      <p:pic>
        <p:nvPicPr>
          <p:cNvPr id="159" name="Рисунок 6"/>
          <p:cNvPicPr/>
          <p:nvPr/>
        </p:nvPicPr>
        <p:blipFill>
          <a:blip r:embed="rId5" cstate="print"/>
          <a:stretch/>
        </p:blipFill>
        <p:spPr>
          <a:xfrm>
            <a:off x="4414320" y="4005000"/>
            <a:ext cx="4430880" cy="2491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4"/>
          <p:cNvPicPr/>
          <p:nvPr/>
        </p:nvPicPr>
        <p:blipFill>
          <a:blip r:embed="rId2" cstate="print"/>
          <a:stretch/>
        </p:blipFill>
        <p:spPr>
          <a:xfrm>
            <a:off x="5188044" y="3834418"/>
            <a:ext cx="3506508" cy="2880280"/>
          </a:xfrm>
          <a:prstGeom prst="rect">
            <a:avLst/>
          </a:prstGeom>
          <a:ln>
            <a:noFill/>
          </a:ln>
        </p:spPr>
      </p:pic>
      <p:pic>
        <p:nvPicPr>
          <p:cNvPr id="164" name="Picture 2"/>
          <p:cNvPicPr/>
          <p:nvPr/>
        </p:nvPicPr>
        <p:blipFill>
          <a:blip r:embed="rId3" cstate="print"/>
          <a:stretch/>
        </p:blipFill>
        <p:spPr>
          <a:xfrm>
            <a:off x="4886112" y="1035418"/>
            <a:ext cx="3808440" cy="279900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755640" y="332640"/>
            <a:ext cx="7775280" cy="302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Электронный конструктор «Знаток»</a:t>
            </a:r>
            <a:endParaRPr sz="2800" dirty="0"/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371-3</a:t>
            </a:r>
            <a:endParaRPr sz="2400" dirty="0"/>
          </a:p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432-1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Магнитный конструктор</a:t>
            </a:r>
          </a:p>
          <a:p>
            <a:pPr>
              <a:lnSpc>
                <a:spcPct val="100000"/>
              </a:lnSpc>
            </a:pPr>
            <a:r>
              <a:rPr lang="ru-RU" sz="2400" b="1" spc="-1" dirty="0" smtClean="0">
                <a:solidFill>
                  <a:srgbClr val="132C48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371-2</a:t>
            </a:r>
            <a:endParaRPr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008" y="2809649"/>
            <a:ext cx="3965131" cy="3394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1"/>
          <p:cNvPicPr/>
          <p:nvPr/>
        </p:nvPicPr>
        <p:blipFill>
          <a:blip r:embed="rId2" cstate="print"/>
          <a:stretch/>
        </p:blipFill>
        <p:spPr>
          <a:xfrm>
            <a:off x="5364000" y="692640"/>
            <a:ext cx="3238920" cy="5767200"/>
          </a:xfrm>
          <a:prstGeom prst="rect">
            <a:avLst/>
          </a:prstGeom>
          <a:ln>
            <a:noFill/>
          </a:ln>
        </p:spPr>
      </p:pic>
      <p:pic>
        <p:nvPicPr>
          <p:cNvPr id="167" name="Рисунок 2"/>
          <p:cNvPicPr/>
          <p:nvPr/>
        </p:nvPicPr>
        <p:blipFill>
          <a:blip r:embed="rId3" cstate="print"/>
          <a:stretch/>
        </p:blipFill>
        <p:spPr>
          <a:xfrm>
            <a:off x="552960" y="3789000"/>
            <a:ext cx="3801960" cy="2390400"/>
          </a:xfrm>
          <a:prstGeom prst="rect">
            <a:avLst/>
          </a:prstGeom>
          <a:ln>
            <a:noFill/>
          </a:ln>
        </p:spPr>
      </p:pic>
      <p:pic>
        <p:nvPicPr>
          <p:cNvPr id="168" name="Рисунок 3"/>
          <p:cNvPicPr/>
          <p:nvPr/>
        </p:nvPicPr>
        <p:blipFill>
          <a:blip r:embed="rId4" cstate="print"/>
          <a:stretch/>
        </p:blipFill>
        <p:spPr>
          <a:xfrm>
            <a:off x="563040" y="1164600"/>
            <a:ext cx="3647520" cy="204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75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000051</Template>
  <TotalTime>2104</TotalTime>
  <Words>683</Words>
  <Application>Microsoft Office PowerPoint</Application>
  <PresentationFormat>Экран (4:3)</PresentationFormat>
  <Paragraphs>130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ДС84</dc:creator>
  <cp:lastModifiedBy>Анд</cp:lastModifiedBy>
  <cp:revision>138</cp:revision>
  <dcterms:created xsi:type="dcterms:W3CDTF">2016-04-12T05:45:37Z</dcterms:created>
  <dcterms:modified xsi:type="dcterms:W3CDTF">2017-04-27T18:25:24Z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