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1" r:id="rId13"/>
    <p:sldId id="262" r:id="rId14"/>
    <p:sldId id="270" r:id="rId15"/>
    <p:sldId id="26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066BE-239A-43A9-93D3-63F3B5BE58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32539-F062-43F3-BC48-C9FE6A97EE63}">
      <dgm:prSet phldrT="[Текст]" custT="1"/>
      <dgm:spPr>
        <a:xfrm>
          <a:off x="0" y="244624"/>
          <a:ext cx="8229600" cy="75582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sz="2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ED4C2C-A1DE-4931-92BA-F51CF90B3E2F}" type="parTrans" cxnId="{2B2DFA3B-DFA2-459D-A5C0-F317B2F636B8}">
      <dgm:prSet/>
      <dgm:spPr/>
      <dgm:t>
        <a:bodyPr/>
        <a:lstStyle/>
        <a:p>
          <a:endParaRPr lang="ru-RU"/>
        </a:p>
      </dgm:t>
    </dgm:pt>
    <dgm:pt modelId="{8FC35281-7600-4102-9098-46D9CD85A618}" type="sibTrans" cxnId="{2B2DFA3B-DFA2-459D-A5C0-F317B2F636B8}">
      <dgm:prSet/>
      <dgm:spPr/>
      <dgm:t>
        <a:bodyPr/>
        <a:lstStyle/>
        <a:p>
          <a:endParaRPr lang="ru-RU"/>
        </a:p>
      </dgm:t>
    </dgm:pt>
    <dgm:pt modelId="{2B790DAA-7563-41A9-BF09-7DACFDA3ABF3}">
      <dgm:prSet phldrT="[Текст]"/>
      <dgm:spPr>
        <a:xfrm>
          <a:off x="0" y="1022412"/>
          <a:ext cx="8229600" cy="495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A83F28-4EBE-4029-9505-DF7F5B46F132}" type="parTrans" cxnId="{F6DADAB1-AB7B-40F1-82B8-7B8E23ECF89D}">
      <dgm:prSet/>
      <dgm:spPr/>
      <dgm:t>
        <a:bodyPr/>
        <a:lstStyle/>
        <a:p>
          <a:endParaRPr lang="ru-RU"/>
        </a:p>
      </dgm:t>
    </dgm:pt>
    <dgm:pt modelId="{B57F9228-9ED0-4B5F-BBF4-097FCBE2165C}" type="sibTrans" cxnId="{F6DADAB1-AB7B-40F1-82B8-7B8E23ECF89D}">
      <dgm:prSet/>
      <dgm:spPr/>
      <dgm:t>
        <a:bodyPr/>
        <a:lstStyle/>
        <a:p>
          <a:endParaRPr lang="ru-RU"/>
        </a:p>
      </dgm:t>
    </dgm:pt>
    <dgm:pt modelId="{3866AFED-E4C9-45D5-B73A-22B1E8F9A6D3}">
      <dgm:prSet phldrT="[Текст]" custT="1"/>
      <dgm:spPr>
        <a:xfrm>
          <a:off x="0" y="2693010"/>
          <a:ext cx="8229600" cy="755820"/>
        </a:xfrm>
        <a:prstGeom prst="roundRect">
          <a:avLst/>
        </a:prstGeo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2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8169A61-7A93-402B-A589-0BDCAA25A2C9}" type="parTrans" cxnId="{3D7BAFA4-4D5F-46D4-901A-A56A01DCFC90}">
      <dgm:prSet/>
      <dgm:spPr/>
      <dgm:t>
        <a:bodyPr/>
        <a:lstStyle/>
        <a:p>
          <a:endParaRPr lang="ru-RU"/>
        </a:p>
      </dgm:t>
    </dgm:pt>
    <dgm:pt modelId="{D762CB1E-4902-49F7-83DA-3B07227A6D23}" type="sibTrans" cxnId="{3D7BAFA4-4D5F-46D4-901A-A56A01DCFC90}">
      <dgm:prSet/>
      <dgm:spPr/>
      <dgm:t>
        <a:bodyPr/>
        <a:lstStyle/>
        <a:p>
          <a:endParaRPr lang="ru-RU"/>
        </a:p>
      </dgm:t>
    </dgm:pt>
    <dgm:pt modelId="{E8C8A31A-1D56-4EE0-9673-AC4D39ED62A2}">
      <dgm:prSet custT="1"/>
      <dgm:spPr>
        <a:xfrm>
          <a:off x="0" y="1071930"/>
          <a:ext cx="8229600" cy="755820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формирование познавательных действий, становление сознания; развитие воображения и творческой активности</a:t>
          </a:r>
          <a:endParaRPr lang="ru-RU" sz="2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93809EE-DA35-4620-AC3D-3B4C242FF52B}" type="parTrans" cxnId="{F7996FBC-7CA3-4736-A637-3256E1F6AE8D}">
      <dgm:prSet/>
      <dgm:spPr/>
      <dgm:t>
        <a:bodyPr/>
        <a:lstStyle/>
        <a:p>
          <a:endParaRPr lang="ru-RU"/>
        </a:p>
      </dgm:t>
    </dgm:pt>
    <dgm:pt modelId="{91E99B0B-0909-43B7-A65E-8215E2B873B2}" type="sibTrans" cxnId="{F7996FBC-7CA3-4736-A637-3256E1F6AE8D}">
      <dgm:prSet/>
      <dgm:spPr/>
      <dgm:t>
        <a:bodyPr/>
        <a:lstStyle/>
        <a:p>
          <a:endParaRPr lang="ru-RU"/>
        </a:p>
      </dgm:t>
    </dgm:pt>
    <dgm:pt modelId="{010E70AE-F78F-46F6-ACAF-3C320E7ECDE8}">
      <dgm:prSet custT="1"/>
      <dgm:spPr>
        <a:xfrm>
          <a:off x="0" y="1882470"/>
          <a:ext cx="8229600" cy="7558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sz="2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2838DD7-D8BD-4642-90E9-C7CFF610527C}" type="parTrans" cxnId="{3615811B-38C8-4661-899B-F06B79770A27}">
      <dgm:prSet/>
      <dgm:spPr/>
      <dgm:t>
        <a:bodyPr/>
        <a:lstStyle/>
        <a:p>
          <a:endParaRPr lang="ru-RU"/>
        </a:p>
      </dgm:t>
    </dgm:pt>
    <dgm:pt modelId="{D60890A2-948F-4C47-B0AB-DA91DBD5981E}" type="sibTrans" cxnId="{3615811B-38C8-4661-899B-F06B79770A27}">
      <dgm:prSet/>
      <dgm:spPr/>
      <dgm:t>
        <a:bodyPr/>
        <a:lstStyle/>
        <a:p>
          <a:endParaRPr lang="ru-RU"/>
        </a:p>
      </dgm:t>
    </dgm:pt>
    <dgm:pt modelId="{F3627E4F-5646-4556-B1E1-482D0A5C0933}">
      <dgm:prSet custT="1"/>
      <dgm:spPr>
        <a:xfrm>
          <a:off x="0" y="3503550"/>
          <a:ext cx="8229600" cy="75582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 планете Земля как общем доме людей, об особенностях ее природы, многообразии стран и народов мира</a:t>
          </a:r>
          <a:endParaRPr lang="ru-RU" sz="2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A95A91A-379C-463D-82BB-40F61C9112BA}" type="parTrans" cxnId="{6AE55099-22A4-4B05-BA73-8379F1733F1E}">
      <dgm:prSet/>
      <dgm:spPr/>
      <dgm:t>
        <a:bodyPr/>
        <a:lstStyle/>
        <a:p>
          <a:endParaRPr lang="ru-RU"/>
        </a:p>
      </dgm:t>
    </dgm:pt>
    <dgm:pt modelId="{339211CC-B6DD-4B0A-8517-A8378EA820AC}" type="sibTrans" cxnId="{6AE55099-22A4-4B05-BA73-8379F1733F1E}">
      <dgm:prSet/>
      <dgm:spPr/>
      <dgm:t>
        <a:bodyPr/>
        <a:lstStyle/>
        <a:p>
          <a:endParaRPr lang="ru-RU"/>
        </a:p>
      </dgm:t>
    </dgm:pt>
    <dgm:pt modelId="{A4519BA5-AA95-44B3-B775-9094BA7D6563}" type="pres">
      <dgm:prSet presAssocID="{B94066BE-239A-43A9-93D3-63F3B5BE5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48073-FD8C-419A-A926-85446E7A7633}" type="pres">
      <dgm:prSet presAssocID="{48832539-F062-43F3-BC48-C9FE6A97EE63}" presName="parentText" presStyleLbl="node1" presStyleIdx="0" presStyleCnt="5" custLinFactNeighborY="-6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426A6-D973-42E7-A30B-1EE9CC342C40}" type="pres">
      <dgm:prSet presAssocID="{48832539-F062-43F3-BC48-C9FE6A97EE63}" presName="childText" presStyleLbl="revTx" presStyleIdx="0" presStyleCnt="1" custScaleY="1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48AC-BFCC-4D81-A913-66C524714123}" type="pres">
      <dgm:prSet presAssocID="{E8C8A31A-1D56-4EE0-9673-AC4D39ED62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C0D88-F5EA-46C2-A687-E5259E490222}" type="pres">
      <dgm:prSet presAssocID="{91E99B0B-0909-43B7-A65E-8215E2B873B2}" presName="spacer" presStyleCnt="0"/>
      <dgm:spPr/>
    </dgm:pt>
    <dgm:pt modelId="{B42A0F09-ABED-4230-999A-669D21E277FC}" type="pres">
      <dgm:prSet presAssocID="{010E70AE-F78F-46F6-ACAF-3C320E7ECD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A1E7-DC0A-45E1-AD96-014B525FAA5A}" type="pres">
      <dgm:prSet presAssocID="{D60890A2-948F-4C47-B0AB-DA91DBD5981E}" presName="spacer" presStyleCnt="0"/>
      <dgm:spPr/>
    </dgm:pt>
    <dgm:pt modelId="{A825A2F3-F241-4C0D-A94B-247273865B9A}" type="pres">
      <dgm:prSet presAssocID="{3866AFED-E4C9-45D5-B73A-22B1E8F9A6D3}" presName="parentText" presStyleLbl="node1" presStyleIdx="3" presStyleCnt="5" custLinFactNeighborX="140" custLinFactNeighborY="-42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03CE0-EF7A-4E29-BB6F-F8FE3C3CBE97}" type="pres">
      <dgm:prSet presAssocID="{D762CB1E-4902-49F7-83DA-3B07227A6D23}" presName="spacer" presStyleCnt="0"/>
      <dgm:spPr/>
    </dgm:pt>
    <dgm:pt modelId="{3695D4DA-6AE1-4DA7-88FE-49ABACD22070}" type="pres">
      <dgm:prSet presAssocID="{F3627E4F-5646-4556-B1E1-482D0A5C09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55099-22A4-4B05-BA73-8379F1733F1E}" srcId="{B94066BE-239A-43A9-93D3-63F3B5BE5816}" destId="{F3627E4F-5646-4556-B1E1-482D0A5C0933}" srcOrd="4" destOrd="0" parTransId="{FA95A91A-379C-463D-82BB-40F61C9112BA}" sibTransId="{339211CC-B6DD-4B0A-8517-A8378EA820AC}"/>
    <dgm:cxn modelId="{7542C227-A096-4AED-9F4D-1913B8643506}" type="presOf" srcId="{2B790DAA-7563-41A9-BF09-7DACFDA3ABF3}" destId="{160426A6-D973-42E7-A30B-1EE9CC342C40}" srcOrd="0" destOrd="0" presId="urn:microsoft.com/office/officeart/2005/8/layout/vList2"/>
    <dgm:cxn modelId="{64E40993-3818-4210-B294-83EB735D69BD}" type="presOf" srcId="{E8C8A31A-1D56-4EE0-9673-AC4D39ED62A2}" destId="{EF1E48AC-BFCC-4D81-A913-66C524714123}" srcOrd="0" destOrd="0" presId="urn:microsoft.com/office/officeart/2005/8/layout/vList2"/>
    <dgm:cxn modelId="{F6DADAB1-AB7B-40F1-82B8-7B8E23ECF89D}" srcId="{48832539-F062-43F3-BC48-C9FE6A97EE63}" destId="{2B790DAA-7563-41A9-BF09-7DACFDA3ABF3}" srcOrd="0" destOrd="0" parTransId="{A6A83F28-4EBE-4029-9505-DF7F5B46F132}" sibTransId="{B57F9228-9ED0-4B5F-BBF4-097FCBE2165C}"/>
    <dgm:cxn modelId="{2B2DFA3B-DFA2-459D-A5C0-F317B2F636B8}" srcId="{B94066BE-239A-43A9-93D3-63F3B5BE5816}" destId="{48832539-F062-43F3-BC48-C9FE6A97EE63}" srcOrd="0" destOrd="0" parTransId="{D8ED4C2C-A1DE-4931-92BA-F51CF90B3E2F}" sibTransId="{8FC35281-7600-4102-9098-46D9CD85A618}"/>
    <dgm:cxn modelId="{F80E875F-3408-4231-9350-4FA5673A28E2}" type="presOf" srcId="{48832539-F062-43F3-BC48-C9FE6A97EE63}" destId="{98048073-FD8C-419A-A926-85446E7A7633}" srcOrd="0" destOrd="0" presId="urn:microsoft.com/office/officeart/2005/8/layout/vList2"/>
    <dgm:cxn modelId="{E0804B7F-98FA-4D25-97F1-1E960932193D}" type="presOf" srcId="{3866AFED-E4C9-45D5-B73A-22B1E8F9A6D3}" destId="{A825A2F3-F241-4C0D-A94B-247273865B9A}" srcOrd="0" destOrd="0" presId="urn:microsoft.com/office/officeart/2005/8/layout/vList2"/>
    <dgm:cxn modelId="{F7996FBC-7CA3-4736-A637-3256E1F6AE8D}" srcId="{B94066BE-239A-43A9-93D3-63F3B5BE5816}" destId="{E8C8A31A-1D56-4EE0-9673-AC4D39ED62A2}" srcOrd="1" destOrd="0" parTransId="{293809EE-DA35-4620-AC3D-3B4C242FF52B}" sibTransId="{91E99B0B-0909-43B7-A65E-8215E2B873B2}"/>
    <dgm:cxn modelId="{A50A624A-8D95-4049-897A-F0A9CD003488}" type="presOf" srcId="{B94066BE-239A-43A9-93D3-63F3B5BE5816}" destId="{A4519BA5-AA95-44B3-B775-9094BA7D6563}" srcOrd="0" destOrd="0" presId="urn:microsoft.com/office/officeart/2005/8/layout/vList2"/>
    <dgm:cxn modelId="{3615811B-38C8-4661-899B-F06B79770A27}" srcId="{B94066BE-239A-43A9-93D3-63F3B5BE5816}" destId="{010E70AE-F78F-46F6-ACAF-3C320E7ECDE8}" srcOrd="2" destOrd="0" parTransId="{72838DD7-D8BD-4642-90E9-C7CFF610527C}" sibTransId="{D60890A2-948F-4C47-B0AB-DA91DBD5981E}"/>
    <dgm:cxn modelId="{3D7BAFA4-4D5F-46D4-901A-A56A01DCFC90}" srcId="{B94066BE-239A-43A9-93D3-63F3B5BE5816}" destId="{3866AFED-E4C9-45D5-B73A-22B1E8F9A6D3}" srcOrd="3" destOrd="0" parTransId="{08169A61-7A93-402B-A589-0BDCAA25A2C9}" sibTransId="{D762CB1E-4902-49F7-83DA-3B07227A6D23}"/>
    <dgm:cxn modelId="{84BD0982-DBD9-4FA7-806F-D5702396EBE8}" type="presOf" srcId="{010E70AE-F78F-46F6-ACAF-3C320E7ECDE8}" destId="{B42A0F09-ABED-4230-999A-669D21E277FC}" srcOrd="0" destOrd="0" presId="urn:microsoft.com/office/officeart/2005/8/layout/vList2"/>
    <dgm:cxn modelId="{BAE6975A-7821-495A-9C1C-6E8AF8F6E70A}" type="presOf" srcId="{F3627E4F-5646-4556-B1E1-482D0A5C0933}" destId="{3695D4DA-6AE1-4DA7-88FE-49ABACD22070}" srcOrd="0" destOrd="0" presId="urn:microsoft.com/office/officeart/2005/8/layout/vList2"/>
    <dgm:cxn modelId="{7FB4798B-BE4C-4110-97F2-81483652432B}" type="presParOf" srcId="{A4519BA5-AA95-44B3-B775-9094BA7D6563}" destId="{98048073-FD8C-419A-A926-85446E7A7633}" srcOrd="0" destOrd="0" presId="urn:microsoft.com/office/officeart/2005/8/layout/vList2"/>
    <dgm:cxn modelId="{CD01EB63-2C03-4D5D-88E2-F72799C1E771}" type="presParOf" srcId="{A4519BA5-AA95-44B3-B775-9094BA7D6563}" destId="{160426A6-D973-42E7-A30B-1EE9CC342C40}" srcOrd="1" destOrd="0" presId="urn:microsoft.com/office/officeart/2005/8/layout/vList2"/>
    <dgm:cxn modelId="{F4D07C55-302D-41FE-A88E-0889396BF788}" type="presParOf" srcId="{A4519BA5-AA95-44B3-B775-9094BA7D6563}" destId="{EF1E48AC-BFCC-4D81-A913-66C524714123}" srcOrd="2" destOrd="0" presId="urn:microsoft.com/office/officeart/2005/8/layout/vList2"/>
    <dgm:cxn modelId="{C96E32EA-690C-49B3-AC8C-C5CA45EC332A}" type="presParOf" srcId="{A4519BA5-AA95-44B3-B775-9094BA7D6563}" destId="{6B4C0D88-F5EA-46C2-A687-E5259E490222}" srcOrd="3" destOrd="0" presId="urn:microsoft.com/office/officeart/2005/8/layout/vList2"/>
    <dgm:cxn modelId="{399749C9-1750-478F-A801-C7ECB2560BB5}" type="presParOf" srcId="{A4519BA5-AA95-44B3-B775-9094BA7D6563}" destId="{B42A0F09-ABED-4230-999A-669D21E277FC}" srcOrd="4" destOrd="0" presId="urn:microsoft.com/office/officeart/2005/8/layout/vList2"/>
    <dgm:cxn modelId="{77F7200D-ABC2-42AF-A8D1-DD082F67E597}" type="presParOf" srcId="{A4519BA5-AA95-44B3-B775-9094BA7D6563}" destId="{A66CA1E7-DC0A-45E1-AD96-014B525FAA5A}" srcOrd="5" destOrd="0" presId="urn:microsoft.com/office/officeart/2005/8/layout/vList2"/>
    <dgm:cxn modelId="{40AD7737-A531-4734-9CD3-5B9678C9F63A}" type="presParOf" srcId="{A4519BA5-AA95-44B3-B775-9094BA7D6563}" destId="{A825A2F3-F241-4C0D-A94B-247273865B9A}" srcOrd="6" destOrd="0" presId="urn:microsoft.com/office/officeart/2005/8/layout/vList2"/>
    <dgm:cxn modelId="{4A24E816-D847-4F81-9678-5110D0A6FE27}" type="presParOf" srcId="{A4519BA5-AA95-44B3-B775-9094BA7D6563}" destId="{01503CE0-EF7A-4E29-BB6F-F8FE3C3CBE97}" srcOrd="7" destOrd="0" presId="urn:microsoft.com/office/officeart/2005/8/layout/vList2"/>
    <dgm:cxn modelId="{E1864396-4424-4C8B-999A-D2521CA63D33}" type="presParOf" srcId="{A4519BA5-AA95-44B3-B775-9094BA7D6563}" destId="{3695D4DA-6AE1-4DA7-88FE-49ABACD220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48073-FD8C-419A-A926-85446E7A7633}">
      <dsp:nvSpPr>
        <dsp:cNvPr id="0" name=""/>
        <dsp:cNvSpPr/>
      </dsp:nvSpPr>
      <dsp:spPr>
        <a:xfrm>
          <a:off x="0" y="0"/>
          <a:ext cx="10850880" cy="9172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sz="24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0"/>
        <a:ext cx="10850880" cy="917280"/>
      </dsp:txXfrm>
    </dsp:sp>
    <dsp:sp modelId="{160426A6-D973-42E7-A30B-1EE9CC342C40}">
      <dsp:nvSpPr>
        <dsp:cNvPr id="0" name=""/>
        <dsp:cNvSpPr/>
      </dsp:nvSpPr>
      <dsp:spPr>
        <a:xfrm>
          <a:off x="0" y="954587"/>
          <a:ext cx="10850880" cy="12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515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954587"/>
        <a:ext cx="10850880" cy="127704"/>
      </dsp:txXfrm>
    </dsp:sp>
    <dsp:sp modelId="{EF1E48AC-BFCC-4D81-A913-66C524714123}">
      <dsp:nvSpPr>
        <dsp:cNvPr id="0" name=""/>
        <dsp:cNvSpPr/>
      </dsp:nvSpPr>
      <dsp:spPr>
        <a:xfrm>
          <a:off x="0" y="1082292"/>
          <a:ext cx="10850880" cy="917280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формирование познавательных действий, становление сознания; развитие воображения и творческой активности</a:t>
          </a:r>
          <a:endParaRPr lang="ru-RU" sz="24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082292"/>
        <a:ext cx="10850880" cy="917280"/>
      </dsp:txXfrm>
    </dsp:sp>
    <dsp:sp modelId="{B42A0F09-ABED-4230-999A-669D21E277FC}">
      <dsp:nvSpPr>
        <dsp:cNvPr id="0" name=""/>
        <dsp:cNvSpPr/>
      </dsp:nvSpPr>
      <dsp:spPr>
        <a:xfrm>
          <a:off x="0" y="2140692"/>
          <a:ext cx="10850880" cy="917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sz="24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2140692"/>
        <a:ext cx="10850880" cy="917280"/>
      </dsp:txXfrm>
    </dsp:sp>
    <dsp:sp modelId="{A825A2F3-F241-4C0D-A94B-247273865B9A}">
      <dsp:nvSpPr>
        <dsp:cNvPr id="0" name=""/>
        <dsp:cNvSpPr/>
      </dsp:nvSpPr>
      <dsp:spPr>
        <a:xfrm>
          <a:off x="0" y="3139351"/>
          <a:ext cx="10850880" cy="917280"/>
        </a:xfrm>
        <a:prstGeom prst="roundRect">
          <a:avLst/>
        </a:prstGeo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24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3139351"/>
        <a:ext cx="10850880" cy="917280"/>
      </dsp:txXfrm>
    </dsp:sp>
    <dsp:sp modelId="{3695D4DA-6AE1-4DA7-88FE-49ABACD22070}">
      <dsp:nvSpPr>
        <dsp:cNvPr id="0" name=""/>
        <dsp:cNvSpPr/>
      </dsp:nvSpPr>
      <dsp:spPr>
        <a:xfrm>
          <a:off x="0" y="4257492"/>
          <a:ext cx="10850880" cy="91728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 планете Земля как общем доме людей, об особенностях ее природы, многообразии стран и народов мира</a:t>
          </a:r>
          <a:endParaRPr lang="ru-RU" sz="24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4257492"/>
        <a:ext cx="10850880" cy="91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109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36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56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8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987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78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00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7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12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84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3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9F368C-02D7-4B34-9677-81FDF6226282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5BAC8F-8FA6-430C-B257-548CD84AAC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2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46" y="1741761"/>
            <a:ext cx="3985147" cy="45785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97280" y="177421"/>
            <a:ext cx="10058400" cy="3712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МБДОУ-детского сада «Детство» детский сад №371 и </a:t>
            </a:r>
            <a:b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МБДОУ-детского сада «Детство» детский сад №432</a:t>
            </a:r>
            <a:b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</a:t>
            </a:r>
            <a: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b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реализации ФГОС ДО»</a:t>
            </a:r>
            <a:b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Л.В.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6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15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8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80" y="2177231"/>
            <a:ext cx="5558152" cy="3140356"/>
          </a:xfrm>
          <a:prstGeom prst="rect">
            <a:avLst/>
          </a:prstGeom>
        </p:spPr>
      </p:pic>
      <p:pic>
        <p:nvPicPr>
          <p:cNvPr id="9" name="Содержимое 8" descr="Рисунок9_op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05417" y="1913207"/>
            <a:ext cx="5008098" cy="3756073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67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424" y="286603"/>
            <a:ext cx="9777256" cy="51861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14400" y="913911"/>
            <a:ext cx="5120640" cy="4372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выходного дня «ХОЗАН»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37528" y="518616"/>
            <a:ext cx="4318152" cy="6414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Шашки 2016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1624" y="5199797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7528" y="3606764"/>
            <a:ext cx="678291" cy="460269"/>
          </a:xfrm>
          <a:prstGeom prst="rect">
            <a:avLst/>
          </a:prstGeom>
        </p:spPr>
      </p:pic>
      <p:pic>
        <p:nvPicPr>
          <p:cNvPr id="13" name="Рисунок 12" descr="Рисунок10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97" y="1336430"/>
            <a:ext cx="5251940" cy="2954216"/>
          </a:xfrm>
          <a:prstGeom prst="rect">
            <a:avLst/>
          </a:prstGeom>
        </p:spPr>
      </p:pic>
      <p:pic>
        <p:nvPicPr>
          <p:cNvPr id="15" name="Содержимое 14" descr="Рисунок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890782" y="270575"/>
            <a:ext cx="3076135" cy="4846426"/>
          </a:xfrm>
        </p:spPr>
      </p:pic>
      <p:pic>
        <p:nvPicPr>
          <p:cNvPr id="17" name="Содержимое 16" descr="Рисунок11_opt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587348" y="2278966"/>
            <a:ext cx="3247163" cy="4326845"/>
          </a:xfrm>
        </p:spPr>
      </p:pic>
    </p:spTree>
    <p:extLst>
      <p:ext uri="{BB962C8B-B14F-4D97-AF65-F5344CB8AC3E}">
        <p14:creationId xmlns:p14="http://schemas.microsoft.com/office/powerpoint/2010/main" xmlns="" val="148409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</a:t>
            </a:r>
            <a:endParaRPr lang="ru-RU" sz="2000" dirty="0"/>
          </a:p>
        </p:txBody>
      </p:sp>
      <p:pic>
        <p:nvPicPr>
          <p:cNvPr id="8" name="Содержимое 7" descr="Рисунок13_op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37" y="1941341"/>
            <a:ext cx="5752124" cy="3235570"/>
          </a:xfrm>
        </p:spPr>
      </p:pic>
      <p:pic>
        <p:nvPicPr>
          <p:cNvPr id="10" name="Содержимое 9" descr="Рисунок14_op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1118" y="2700997"/>
            <a:ext cx="5502029" cy="3094891"/>
          </a:xfrm>
        </p:spPr>
      </p:pic>
    </p:spTree>
    <p:extLst>
      <p:ext uri="{BB962C8B-B14F-4D97-AF65-F5344CB8AC3E}">
        <p14:creationId xmlns:p14="http://schemas.microsoft.com/office/powerpoint/2010/main" xmlns="" val="162522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9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23833"/>
            <a:ext cx="10058400" cy="45452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371                        Средняя группа            д/с 432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15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38" y="1716259"/>
            <a:ext cx="5201921" cy="2926080"/>
          </a:xfrm>
          <a:prstGeom prst="rect">
            <a:avLst/>
          </a:prstGeom>
        </p:spPr>
      </p:pic>
      <p:pic>
        <p:nvPicPr>
          <p:cNvPr id="9" name="Рисунок 8" descr="Рисунок16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7803" y="3699804"/>
            <a:ext cx="5076875" cy="2855742"/>
          </a:xfrm>
          <a:prstGeom prst="rect">
            <a:avLst/>
          </a:prstGeom>
        </p:spPr>
      </p:pic>
      <p:pic>
        <p:nvPicPr>
          <p:cNvPr id="8" name="Рисунок 7" descr="Рисунок17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8068" y="1715085"/>
            <a:ext cx="2616591" cy="46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8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Рисунок20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432" y="3601327"/>
            <a:ext cx="4826782" cy="2715065"/>
          </a:xfrm>
          <a:prstGeom prst="rect">
            <a:avLst/>
          </a:prstGeom>
        </p:spPr>
      </p:pic>
      <p:pic>
        <p:nvPicPr>
          <p:cNvPr id="11" name="Содержимое 10" descr="Рисунок18_op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20" y="1772529"/>
            <a:ext cx="5112436" cy="2875745"/>
          </a:xfrm>
        </p:spPr>
      </p:pic>
      <p:pic>
        <p:nvPicPr>
          <p:cNvPr id="12" name="Рисунок 11" descr="Рисунок19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012" y="4329798"/>
            <a:ext cx="4113658" cy="2324217"/>
          </a:xfrm>
          <a:prstGeom prst="rect">
            <a:avLst/>
          </a:prstGeom>
        </p:spPr>
      </p:pic>
      <p:pic>
        <p:nvPicPr>
          <p:cNvPr id="13" name="Рисунок 12" descr="Рисунок21_o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2308" y="1703128"/>
            <a:ext cx="3176255" cy="4796145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70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  <a:endParaRPr lang="ru-RU" sz="2000" dirty="0"/>
          </a:p>
        </p:txBody>
      </p:sp>
      <p:pic>
        <p:nvPicPr>
          <p:cNvPr id="7" name="Содержимое 6" descr="Рисунок22_op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9576" y="1575581"/>
            <a:ext cx="3585676" cy="4768948"/>
          </a:xfrm>
        </p:spPr>
      </p:pic>
      <p:pic>
        <p:nvPicPr>
          <p:cNvPr id="9" name="Содержимое 8" descr="Рисунок23_op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5820" y="1997612"/>
            <a:ext cx="7127632" cy="4009293"/>
          </a:xfrm>
        </p:spPr>
      </p:pic>
    </p:spTree>
    <p:extLst>
      <p:ext uri="{BB962C8B-B14F-4D97-AF65-F5344CB8AC3E}">
        <p14:creationId xmlns:p14="http://schemas.microsoft.com/office/powerpoint/2010/main" xmlns="" val="32400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38" y="1203404"/>
            <a:ext cx="3794594" cy="4637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334" y="204716"/>
            <a:ext cx="9362364" cy="439458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65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br>
              <a:rPr lang="ru-RU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0221099"/>
              </p:ext>
            </p:extLst>
          </p:nvPr>
        </p:nvGraphicFramePr>
        <p:xfrm>
          <a:off x="838200" y="1127760"/>
          <a:ext cx="1085088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0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1161288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приемы взаимодействия взрослого и ребенка в разных возрастных группах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377440"/>
            <a:ext cx="10363200" cy="353568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возраст</a:t>
            </a:r>
          </a:p>
          <a:p>
            <a:pPr lvl="1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под руководством взрослого</a:t>
            </a:r>
          </a:p>
          <a:p>
            <a:pPr lvl="1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lvl="1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</a:t>
            </a:r>
          </a:p>
          <a:p>
            <a:pPr lvl="1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взрослыми в практических делах</a:t>
            </a:r>
          </a:p>
          <a:p>
            <a:pPr lvl="1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стремление к познавательному , интеллектуальному общению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24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8121"/>
            <a:ext cx="10058400" cy="150875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 </a:t>
            </a:r>
            <a:b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</a:t>
            </a:r>
            <a:r>
              <a:rPr lang="ru-RU" sz="36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r>
              <a:rPr lang="ru-RU" sz="1800" kern="0" spc="0" dirty="0">
                <a:solidFill>
                  <a:sysClr val="windowText" lastClr="000000"/>
                </a:solidFill>
              </a:rPr>
              <a:t/>
            </a:r>
            <a:br>
              <a:rPr lang="ru-RU" sz="1800" kern="0" spc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сенсорной культуры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деятельности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себе и других людях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малой Родине и Отечестве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000" b="1" spc="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2000" spc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spc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и видов образовательной деятельности</a:t>
            </a:r>
            <a:r>
              <a:rPr lang="ru-RU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познавательному развитию детей</a:t>
            </a:r>
            <a:br>
              <a:rPr lang="ru-RU" sz="2000" b="1" spc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" y="960120"/>
            <a:ext cx="11140440" cy="5775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923" y="1255594"/>
            <a:ext cx="232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3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3331"/>
          </a:xfrm>
        </p:spPr>
        <p:txBody>
          <a:bodyPr/>
          <a:lstStyle/>
          <a:p>
            <a:r>
              <a:rPr lang="ru-RU" sz="2500" b="1" i="1" spc="0" dirty="0">
                <a:solidFill>
                  <a:prstClr val="black"/>
                </a:solidFill>
                <a:latin typeface="Bookman Old Style" pitchFamily="18" charset="0"/>
              </a:rPr>
              <a:t>ЦЕЛЕВЫЕ ОРИЕНТИРЫ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32765"/>
            <a:ext cx="10058400" cy="47363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Отличается широтой кругозора, интересно и с увлечением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делится впечатлениями.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Владеет системой  эталонов, осуществляет сенсорный анализ, выделяя в сходных предметах отличие, в разных – сходство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Проявляет интерес к предметам окружающего мира ,символам, знакам, моделям;  пытается устанавливать различные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взаимосвязи.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Может длительно целенаправленно наблюдать за объектами, выделять их проявления изменения во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времени.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роявляет познавательный интерес к своей семье, социальным явлениям, к жизни людей в родной стране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и осуществляет познавательно-исследовательскую деятельность в соответствии с собственными замыслами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2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1-группа раннего возраста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младшая группа, средняя группа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3—старшая и подготовительная к школе группа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1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090" y="1798461"/>
            <a:ext cx="3334043" cy="4434278"/>
          </a:xfrm>
          <a:prstGeom prst="rect">
            <a:avLst/>
          </a:prstGeom>
        </p:spPr>
      </p:pic>
      <p:pic>
        <p:nvPicPr>
          <p:cNvPr id="9" name="Содержимое 8" descr="Рисунок2_op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00029" y="1927276"/>
            <a:ext cx="5233179" cy="392488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76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286604"/>
            <a:ext cx="10877266" cy="8188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моменты, самостоятельная деятельность детей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4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739" y="3207434"/>
            <a:ext cx="4557932" cy="3418449"/>
          </a:xfrm>
          <a:prstGeom prst="rect">
            <a:avLst/>
          </a:prstGeom>
        </p:spPr>
      </p:pic>
      <p:pic>
        <p:nvPicPr>
          <p:cNvPr id="9" name="Содержимое 8" descr="Рисунок3_op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4266" y="1209821"/>
            <a:ext cx="4685402" cy="2869809"/>
          </a:xfrm>
        </p:spPr>
      </p:pic>
      <p:pic>
        <p:nvPicPr>
          <p:cNvPr id="10" name="Рисунок 9" descr="Рисунок5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1772" y="1266092"/>
            <a:ext cx="3614396" cy="4825219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48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4989621" cy="805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«Шашки-2016»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674" y="832513"/>
            <a:ext cx="5068779" cy="50365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пожарной безопасностью на Ты 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Рисунок6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38" y="1834193"/>
            <a:ext cx="3247247" cy="4172712"/>
          </a:xfrm>
          <a:prstGeom prst="rect">
            <a:avLst/>
          </a:prstGeom>
        </p:spPr>
      </p:pic>
      <p:pic>
        <p:nvPicPr>
          <p:cNvPr id="8" name="Содержимое 7" descr="Рисунок7_op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78351" y="1856935"/>
            <a:ext cx="5122324" cy="3854547"/>
          </a:xfrm>
        </p:spPr>
      </p:pic>
    </p:spTree>
    <p:extLst>
      <p:ext uri="{BB962C8B-B14F-4D97-AF65-F5344CB8AC3E}">
        <p14:creationId xmlns:p14="http://schemas.microsoft.com/office/powerpoint/2010/main" xmlns="" val="7915928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</TotalTime>
  <Words>312</Words>
  <Application>Microsoft Office PowerPoint</Application>
  <PresentationFormat>Произвольный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Филиал МБДОУ-детского сада «Детство» детский сад №371 и  МБДОУ-детского сада «Детство» детский сад №432     «Познавательное развитие  дошкольников  в условиях реализации ФГОС ДО» </vt:lpstr>
      <vt:lpstr>Познавательное развитие </vt:lpstr>
      <vt:lpstr>Способы и приемы взаимодействия взрослого и ребенка в разных возрастных группах</vt:lpstr>
      <vt:lpstr>  Содержание образовательной области  «Познавательное развитие» </vt:lpstr>
      <vt:lpstr>Проектирование  форм и видов образовательной деятельности по познавательному развитию детей </vt:lpstr>
      <vt:lpstr>ЦЕЛЕВЫЕ ОРИЕНТИРЫ</vt:lpstr>
      <vt:lpstr>НОД 1-группа раннего возраста 2 – младшая группа, средняя группа 3—старшая и подготовительная к школе группа</vt:lpstr>
      <vt:lpstr>Режимные моменты, самостоятельная деятельность детей</vt:lpstr>
      <vt:lpstr>Конкурс «Шашки-2016»</vt:lpstr>
      <vt:lpstr>Работа с педагогами</vt:lpstr>
      <vt:lpstr>Работа с родителями</vt:lpstr>
      <vt:lpstr>Развивающая предметно-пространственная среда  младший дошкольный возраст</vt:lpstr>
      <vt:lpstr>Развивающая предметно-пространственная среда</vt:lpstr>
      <vt:lpstr>Развивающая предметно-пространственная среда старший дошкольный возраст</vt:lpstr>
      <vt:lpstr>Развивающая предметно-пространственная среда старший дошкольный возраст</vt:lpstr>
      <vt:lpstr>Спасибо 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МБДОУ-детского сада «Детство» детский сад №371 и  МБДОУ-детского сада «Детство» детский сад №432     «Познавательное развитие дошкольников в условиях реализации ФГОС ДО»</dc:title>
  <dc:creator>Овсянникова Лариса</dc:creator>
  <cp:lastModifiedBy>Анд</cp:lastModifiedBy>
  <cp:revision>23</cp:revision>
  <dcterms:created xsi:type="dcterms:W3CDTF">2016-11-26T14:33:08Z</dcterms:created>
  <dcterms:modified xsi:type="dcterms:W3CDTF">2017-04-27T17:46:24Z</dcterms:modified>
</cp:coreProperties>
</file>