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8" autoAdjust="0"/>
    <p:restoredTop sz="94660"/>
  </p:normalViewPr>
  <p:slideViewPr>
    <p:cSldViewPr>
      <p:cViewPr varScale="1">
        <p:scale>
          <a:sx n="94" d="100"/>
          <a:sy n="94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3319A-65C3-4CE2-93D2-024E79B23B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9E06CB-E00B-47DE-BAB1-C89AC4CED963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328A7EC8-0EDF-4EE3-82CB-51C25A10FDC3}" type="parTrans" cxnId="{D5CB4821-E6DE-4C15-ADBB-1227E9A7CB04}">
      <dgm:prSet/>
      <dgm:spPr/>
      <dgm:t>
        <a:bodyPr/>
        <a:lstStyle/>
        <a:p>
          <a:endParaRPr lang="ru-RU"/>
        </a:p>
      </dgm:t>
    </dgm:pt>
    <dgm:pt modelId="{4773639B-3AA9-46DC-9DB1-636DBD653E71}" type="sibTrans" cxnId="{D5CB4821-E6DE-4C15-ADBB-1227E9A7CB04}">
      <dgm:prSet/>
      <dgm:spPr/>
      <dgm:t>
        <a:bodyPr/>
        <a:lstStyle/>
        <a:p>
          <a:endParaRPr lang="ru-RU"/>
        </a:p>
      </dgm:t>
    </dgm:pt>
    <dgm:pt modelId="{33196D9B-17AB-49A6-BB6B-61463CDDF9FE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FF0000"/>
              </a:solidFill>
            </a:rPr>
            <a:t>Воспитатель накануне НОД должен ознакомиться  с содержанием, обговорить с инструктором организационные моменты.</a:t>
          </a:r>
          <a:endParaRPr lang="ru-RU" sz="2000" b="1" dirty="0">
            <a:solidFill>
              <a:srgbClr val="FF0000"/>
            </a:solidFill>
          </a:endParaRPr>
        </a:p>
      </dgm:t>
    </dgm:pt>
    <dgm:pt modelId="{882455E4-21FB-4296-BAAC-221AFB7A23FD}" type="parTrans" cxnId="{6D52A651-731F-4874-9D64-FACADE86A29C}">
      <dgm:prSet/>
      <dgm:spPr/>
      <dgm:t>
        <a:bodyPr/>
        <a:lstStyle/>
        <a:p>
          <a:endParaRPr lang="ru-RU"/>
        </a:p>
      </dgm:t>
    </dgm:pt>
    <dgm:pt modelId="{AA0D40BB-AB39-43C6-84D7-27BADA5162E9}" type="sibTrans" cxnId="{6D52A651-731F-4874-9D64-FACADE86A29C}">
      <dgm:prSet/>
      <dgm:spPr/>
      <dgm:t>
        <a:bodyPr/>
        <a:lstStyle/>
        <a:p>
          <a:endParaRPr lang="ru-RU"/>
        </a:p>
      </dgm:t>
    </dgm:pt>
    <dgm:pt modelId="{88BFACB8-1434-4C43-B473-51D056F73D3D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3FC7412E-D235-4BCC-B1E2-4C0ECEEF059C}" type="parTrans" cxnId="{56153F47-9587-4A6A-8474-49598B91E805}">
      <dgm:prSet/>
      <dgm:spPr/>
      <dgm:t>
        <a:bodyPr/>
        <a:lstStyle/>
        <a:p>
          <a:endParaRPr lang="ru-RU"/>
        </a:p>
      </dgm:t>
    </dgm:pt>
    <dgm:pt modelId="{470A6437-DE38-4680-BC22-72322F0752A6}" type="sibTrans" cxnId="{56153F47-9587-4A6A-8474-49598B91E805}">
      <dgm:prSet/>
      <dgm:spPr/>
      <dgm:t>
        <a:bodyPr/>
        <a:lstStyle/>
        <a:p>
          <a:endParaRPr lang="ru-RU"/>
        </a:p>
      </dgm:t>
    </dgm:pt>
    <dgm:pt modelId="{C71878BC-199D-43AC-B4A3-F5ACA8CA1E2B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B050"/>
              </a:solidFill>
            </a:rPr>
            <a:t>Проследить за формой, в которой ребенок идёт  на НОД (сам воспитатель должен быть в спортивной форме)</a:t>
          </a:r>
          <a:endParaRPr lang="ru-RU" sz="2000" b="1" dirty="0">
            <a:solidFill>
              <a:srgbClr val="00B050"/>
            </a:solidFill>
          </a:endParaRPr>
        </a:p>
      </dgm:t>
    </dgm:pt>
    <dgm:pt modelId="{C5268304-A030-4CC3-B369-6E640B7B0B76}" type="parTrans" cxnId="{8DA573E7-FF6D-4BE7-9379-0BE68C52775B}">
      <dgm:prSet/>
      <dgm:spPr/>
      <dgm:t>
        <a:bodyPr/>
        <a:lstStyle/>
        <a:p>
          <a:endParaRPr lang="ru-RU"/>
        </a:p>
      </dgm:t>
    </dgm:pt>
    <dgm:pt modelId="{6B116864-94EC-4C00-B59B-06971BE4CE74}" type="sibTrans" cxnId="{8DA573E7-FF6D-4BE7-9379-0BE68C52775B}">
      <dgm:prSet/>
      <dgm:spPr/>
      <dgm:t>
        <a:bodyPr/>
        <a:lstStyle/>
        <a:p>
          <a:endParaRPr lang="ru-RU"/>
        </a:p>
      </dgm:t>
    </dgm:pt>
    <dgm:pt modelId="{6427EACB-C857-4344-8C82-50474FC43A1F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0356E1FF-BF69-4442-B64C-165FD8B60C1B}" type="parTrans" cxnId="{FC86C95F-0836-446B-9447-CE26EF336AA3}">
      <dgm:prSet/>
      <dgm:spPr/>
      <dgm:t>
        <a:bodyPr/>
        <a:lstStyle/>
        <a:p>
          <a:endParaRPr lang="ru-RU"/>
        </a:p>
      </dgm:t>
    </dgm:pt>
    <dgm:pt modelId="{08E8BC98-C354-4F75-8547-61CC6442DAB2}" type="sibTrans" cxnId="{FC86C95F-0836-446B-9447-CE26EF336AA3}">
      <dgm:prSet/>
      <dgm:spPr/>
      <dgm:t>
        <a:bodyPr/>
        <a:lstStyle/>
        <a:p>
          <a:endParaRPr lang="ru-RU"/>
        </a:p>
      </dgm:t>
    </dgm:pt>
    <dgm:pt modelId="{CC9EAE88-5414-4DF8-A093-F2A701C66410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</a:rPr>
            <a:t>Воспитатель должен организовать детей на НОД</a:t>
          </a:r>
          <a:endParaRPr lang="ru-RU" sz="2000" b="1" dirty="0">
            <a:solidFill>
              <a:srgbClr val="0070C0"/>
            </a:solidFill>
          </a:endParaRPr>
        </a:p>
      </dgm:t>
    </dgm:pt>
    <dgm:pt modelId="{7D047DA9-FE77-4326-A795-F2065FC7165F}" type="parTrans" cxnId="{C87887CA-3511-4C2E-AA14-6BF3A1B6F776}">
      <dgm:prSet/>
      <dgm:spPr/>
      <dgm:t>
        <a:bodyPr/>
        <a:lstStyle/>
        <a:p>
          <a:endParaRPr lang="ru-RU"/>
        </a:p>
      </dgm:t>
    </dgm:pt>
    <dgm:pt modelId="{5DADA920-1CF1-4CDA-823B-9A4F946BAD70}" type="sibTrans" cxnId="{C87887CA-3511-4C2E-AA14-6BF3A1B6F776}">
      <dgm:prSet/>
      <dgm:spPr/>
      <dgm:t>
        <a:bodyPr/>
        <a:lstStyle/>
        <a:p>
          <a:endParaRPr lang="ru-RU"/>
        </a:p>
      </dgm:t>
    </dgm:pt>
    <dgm:pt modelId="{59289BA3-94AD-412D-B611-7326107923CC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</a:rPr>
            <a:t>В зал дети должны зайти организованно(в колонне по одному) и пройти на место построения, указанное инструктором по физической культуре</a:t>
          </a:r>
          <a:endParaRPr lang="ru-RU" sz="2000" b="1" dirty="0">
            <a:solidFill>
              <a:srgbClr val="0070C0"/>
            </a:solidFill>
          </a:endParaRPr>
        </a:p>
      </dgm:t>
    </dgm:pt>
    <dgm:pt modelId="{11BD0935-B87D-4A4C-97BA-40CF3FD6804C}" type="parTrans" cxnId="{A260CDCE-221A-4E76-8436-B91E122679BA}">
      <dgm:prSet/>
      <dgm:spPr/>
      <dgm:t>
        <a:bodyPr/>
        <a:lstStyle/>
        <a:p>
          <a:endParaRPr lang="ru-RU"/>
        </a:p>
      </dgm:t>
    </dgm:pt>
    <dgm:pt modelId="{6220B38B-5E1E-4F72-A73B-063D0DE32A27}" type="sibTrans" cxnId="{A260CDCE-221A-4E76-8436-B91E122679BA}">
      <dgm:prSet/>
      <dgm:spPr/>
      <dgm:t>
        <a:bodyPr/>
        <a:lstStyle/>
        <a:p>
          <a:endParaRPr lang="ru-RU"/>
        </a:p>
      </dgm:t>
    </dgm:pt>
    <dgm:pt modelId="{64A326B2-3506-42C6-9B5A-520ECCF75B79}" type="pres">
      <dgm:prSet presAssocID="{1D13319A-65C3-4CE2-93D2-024E79B23B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75F49-7F65-4246-8A9F-E404427BCC99}" type="pres">
      <dgm:prSet presAssocID="{8D9E06CB-E00B-47DE-BAB1-C89AC4CED963}" presName="composite" presStyleCnt="0"/>
      <dgm:spPr/>
    </dgm:pt>
    <dgm:pt modelId="{AB576301-93F0-42E1-A59B-ADCAD7030D6A}" type="pres">
      <dgm:prSet presAssocID="{8D9E06CB-E00B-47DE-BAB1-C89AC4CED9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3179A-7331-4C6B-B89F-5766143825AF}" type="pres">
      <dgm:prSet presAssocID="{8D9E06CB-E00B-47DE-BAB1-C89AC4CED963}" presName="descendantText" presStyleLbl="alignAcc1" presStyleIdx="0" presStyleCnt="3" custScaleY="132592" custLinFactNeighborX="-644" custLinFactNeighborY="-2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598BA-5CF5-4DCB-8412-07E043067F89}" type="pres">
      <dgm:prSet presAssocID="{4773639B-3AA9-46DC-9DB1-636DBD653E71}" presName="sp" presStyleCnt="0"/>
      <dgm:spPr/>
    </dgm:pt>
    <dgm:pt modelId="{915CE973-E8ED-4B7F-90A0-B8865FE73D32}" type="pres">
      <dgm:prSet presAssocID="{88BFACB8-1434-4C43-B473-51D056F73D3D}" presName="composite" presStyleCnt="0"/>
      <dgm:spPr/>
    </dgm:pt>
    <dgm:pt modelId="{AF9B2FFF-B72C-4EF8-BB2F-5D06A88769CE}" type="pres">
      <dgm:prSet presAssocID="{88BFACB8-1434-4C43-B473-51D056F73D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9FE44-81C0-4ECB-B545-370E363A451A}" type="pres">
      <dgm:prSet presAssocID="{88BFACB8-1434-4C43-B473-51D056F73D3D}" presName="descendantText" presStyleLbl="alignAcc1" presStyleIdx="1" presStyleCnt="3" custScaleY="136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FA240-3EE4-4832-AC91-8C6A1395F602}" type="pres">
      <dgm:prSet presAssocID="{470A6437-DE38-4680-BC22-72322F0752A6}" presName="sp" presStyleCnt="0"/>
      <dgm:spPr/>
    </dgm:pt>
    <dgm:pt modelId="{DA0D3EED-47C8-433D-8678-FB9744196581}" type="pres">
      <dgm:prSet presAssocID="{6427EACB-C857-4344-8C82-50474FC43A1F}" presName="composite" presStyleCnt="0"/>
      <dgm:spPr/>
    </dgm:pt>
    <dgm:pt modelId="{9FB0AD84-E919-4FDC-A8B9-C79F6020B8D7}" type="pres">
      <dgm:prSet presAssocID="{6427EACB-C857-4344-8C82-50474FC43A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ACFD1-FF5C-44EF-AF8D-1720D800A777}" type="pres">
      <dgm:prSet presAssocID="{6427EACB-C857-4344-8C82-50474FC43A1F}" presName="descendantText" presStyleLbl="alignAcc1" presStyleIdx="2" presStyleCnt="3" custScaleY="15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E720B-7135-4102-A126-4D7E7C8EFB6B}" type="presOf" srcId="{88BFACB8-1434-4C43-B473-51D056F73D3D}" destId="{AF9B2FFF-B72C-4EF8-BB2F-5D06A88769CE}" srcOrd="0" destOrd="0" presId="urn:microsoft.com/office/officeart/2005/8/layout/chevron2"/>
    <dgm:cxn modelId="{6D52A651-731F-4874-9D64-FACADE86A29C}" srcId="{8D9E06CB-E00B-47DE-BAB1-C89AC4CED963}" destId="{33196D9B-17AB-49A6-BB6B-61463CDDF9FE}" srcOrd="0" destOrd="0" parTransId="{882455E4-21FB-4296-BAAC-221AFB7A23FD}" sibTransId="{AA0D40BB-AB39-43C6-84D7-27BADA5162E9}"/>
    <dgm:cxn modelId="{9672587D-C472-401C-A753-12EF8BB33C1D}" type="presOf" srcId="{1D13319A-65C3-4CE2-93D2-024E79B23BC6}" destId="{64A326B2-3506-42C6-9B5A-520ECCF75B79}" srcOrd="0" destOrd="0" presId="urn:microsoft.com/office/officeart/2005/8/layout/chevron2"/>
    <dgm:cxn modelId="{8DA573E7-FF6D-4BE7-9379-0BE68C52775B}" srcId="{88BFACB8-1434-4C43-B473-51D056F73D3D}" destId="{C71878BC-199D-43AC-B4A3-F5ACA8CA1E2B}" srcOrd="0" destOrd="0" parTransId="{C5268304-A030-4CC3-B369-6E640B7B0B76}" sibTransId="{6B116864-94EC-4C00-B59B-06971BE4CE74}"/>
    <dgm:cxn modelId="{81274242-8E34-490A-B08D-7FF87A2A1D1F}" type="presOf" srcId="{6427EACB-C857-4344-8C82-50474FC43A1F}" destId="{9FB0AD84-E919-4FDC-A8B9-C79F6020B8D7}" srcOrd="0" destOrd="0" presId="urn:microsoft.com/office/officeart/2005/8/layout/chevron2"/>
    <dgm:cxn modelId="{5D532350-E8D1-45A2-AAF3-33FACE288BB3}" type="presOf" srcId="{8D9E06CB-E00B-47DE-BAB1-C89AC4CED963}" destId="{AB576301-93F0-42E1-A59B-ADCAD7030D6A}" srcOrd="0" destOrd="0" presId="urn:microsoft.com/office/officeart/2005/8/layout/chevron2"/>
    <dgm:cxn modelId="{6273FF62-9755-4398-AAE7-CD6516C53049}" type="presOf" srcId="{CC9EAE88-5414-4DF8-A093-F2A701C66410}" destId="{C3CACFD1-FF5C-44EF-AF8D-1720D800A777}" srcOrd="0" destOrd="0" presId="urn:microsoft.com/office/officeart/2005/8/layout/chevron2"/>
    <dgm:cxn modelId="{FD6AEBC4-DDCD-4680-B9E6-416B04A8080F}" type="presOf" srcId="{59289BA3-94AD-412D-B611-7326107923CC}" destId="{C3CACFD1-FF5C-44EF-AF8D-1720D800A777}" srcOrd="0" destOrd="1" presId="urn:microsoft.com/office/officeart/2005/8/layout/chevron2"/>
    <dgm:cxn modelId="{A260CDCE-221A-4E76-8436-B91E122679BA}" srcId="{6427EACB-C857-4344-8C82-50474FC43A1F}" destId="{59289BA3-94AD-412D-B611-7326107923CC}" srcOrd="1" destOrd="0" parTransId="{11BD0935-B87D-4A4C-97BA-40CF3FD6804C}" sibTransId="{6220B38B-5E1E-4F72-A73B-063D0DE32A27}"/>
    <dgm:cxn modelId="{2E4BA041-BE24-4841-99E0-A068C2AA2D40}" type="presOf" srcId="{33196D9B-17AB-49A6-BB6B-61463CDDF9FE}" destId="{2F53179A-7331-4C6B-B89F-5766143825AF}" srcOrd="0" destOrd="0" presId="urn:microsoft.com/office/officeart/2005/8/layout/chevron2"/>
    <dgm:cxn modelId="{FC86C95F-0836-446B-9447-CE26EF336AA3}" srcId="{1D13319A-65C3-4CE2-93D2-024E79B23BC6}" destId="{6427EACB-C857-4344-8C82-50474FC43A1F}" srcOrd="2" destOrd="0" parTransId="{0356E1FF-BF69-4442-B64C-165FD8B60C1B}" sibTransId="{08E8BC98-C354-4F75-8547-61CC6442DAB2}"/>
    <dgm:cxn modelId="{C87887CA-3511-4C2E-AA14-6BF3A1B6F776}" srcId="{6427EACB-C857-4344-8C82-50474FC43A1F}" destId="{CC9EAE88-5414-4DF8-A093-F2A701C66410}" srcOrd="0" destOrd="0" parTransId="{7D047DA9-FE77-4326-A795-F2065FC7165F}" sibTransId="{5DADA920-1CF1-4CDA-823B-9A4F946BAD70}"/>
    <dgm:cxn modelId="{D5CB4821-E6DE-4C15-ADBB-1227E9A7CB04}" srcId="{1D13319A-65C3-4CE2-93D2-024E79B23BC6}" destId="{8D9E06CB-E00B-47DE-BAB1-C89AC4CED963}" srcOrd="0" destOrd="0" parTransId="{328A7EC8-0EDF-4EE3-82CB-51C25A10FDC3}" sibTransId="{4773639B-3AA9-46DC-9DB1-636DBD653E71}"/>
    <dgm:cxn modelId="{7220F376-A835-4020-BFD4-41CEB36919AA}" type="presOf" srcId="{C71878BC-199D-43AC-B4A3-F5ACA8CA1E2B}" destId="{4569FE44-81C0-4ECB-B545-370E363A451A}" srcOrd="0" destOrd="0" presId="urn:microsoft.com/office/officeart/2005/8/layout/chevron2"/>
    <dgm:cxn modelId="{56153F47-9587-4A6A-8474-49598B91E805}" srcId="{1D13319A-65C3-4CE2-93D2-024E79B23BC6}" destId="{88BFACB8-1434-4C43-B473-51D056F73D3D}" srcOrd="1" destOrd="0" parTransId="{3FC7412E-D235-4BCC-B1E2-4C0ECEEF059C}" sibTransId="{470A6437-DE38-4680-BC22-72322F0752A6}"/>
    <dgm:cxn modelId="{973956FB-8904-4245-BEB4-0E6A26DEDF08}" type="presParOf" srcId="{64A326B2-3506-42C6-9B5A-520ECCF75B79}" destId="{07675F49-7F65-4246-8A9F-E404427BCC99}" srcOrd="0" destOrd="0" presId="urn:microsoft.com/office/officeart/2005/8/layout/chevron2"/>
    <dgm:cxn modelId="{DA652A93-3358-4FAC-A44A-EA4ADBFD5897}" type="presParOf" srcId="{07675F49-7F65-4246-8A9F-E404427BCC99}" destId="{AB576301-93F0-42E1-A59B-ADCAD7030D6A}" srcOrd="0" destOrd="0" presId="urn:microsoft.com/office/officeart/2005/8/layout/chevron2"/>
    <dgm:cxn modelId="{9DCD13AC-4431-4A5C-A1D2-98E473D7AAFA}" type="presParOf" srcId="{07675F49-7F65-4246-8A9F-E404427BCC99}" destId="{2F53179A-7331-4C6B-B89F-5766143825AF}" srcOrd="1" destOrd="0" presId="urn:microsoft.com/office/officeart/2005/8/layout/chevron2"/>
    <dgm:cxn modelId="{AC5E60FA-0CA9-4D80-BCBD-224C9307346A}" type="presParOf" srcId="{64A326B2-3506-42C6-9B5A-520ECCF75B79}" destId="{6C0598BA-5CF5-4DCB-8412-07E043067F89}" srcOrd="1" destOrd="0" presId="urn:microsoft.com/office/officeart/2005/8/layout/chevron2"/>
    <dgm:cxn modelId="{9EF97F24-9B7D-480E-9C9E-137F192ECB31}" type="presParOf" srcId="{64A326B2-3506-42C6-9B5A-520ECCF75B79}" destId="{915CE973-E8ED-4B7F-90A0-B8865FE73D32}" srcOrd="2" destOrd="0" presId="urn:microsoft.com/office/officeart/2005/8/layout/chevron2"/>
    <dgm:cxn modelId="{A9038EF4-CE15-4E78-B52D-F7DC85FE0C55}" type="presParOf" srcId="{915CE973-E8ED-4B7F-90A0-B8865FE73D32}" destId="{AF9B2FFF-B72C-4EF8-BB2F-5D06A88769CE}" srcOrd="0" destOrd="0" presId="urn:microsoft.com/office/officeart/2005/8/layout/chevron2"/>
    <dgm:cxn modelId="{4C95D502-0BD7-4183-A576-9CF8D5A75C8A}" type="presParOf" srcId="{915CE973-E8ED-4B7F-90A0-B8865FE73D32}" destId="{4569FE44-81C0-4ECB-B545-370E363A451A}" srcOrd="1" destOrd="0" presId="urn:microsoft.com/office/officeart/2005/8/layout/chevron2"/>
    <dgm:cxn modelId="{D34DBCA6-385A-4B16-A653-774B1D2CA920}" type="presParOf" srcId="{64A326B2-3506-42C6-9B5A-520ECCF75B79}" destId="{C7FFA240-3EE4-4832-AC91-8C6A1395F602}" srcOrd="3" destOrd="0" presId="urn:microsoft.com/office/officeart/2005/8/layout/chevron2"/>
    <dgm:cxn modelId="{FB52A8BF-317D-4C6B-B029-5B3637010A17}" type="presParOf" srcId="{64A326B2-3506-42C6-9B5A-520ECCF75B79}" destId="{DA0D3EED-47C8-433D-8678-FB9744196581}" srcOrd="4" destOrd="0" presId="urn:microsoft.com/office/officeart/2005/8/layout/chevron2"/>
    <dgm:cxn modelId="{339AB775-2282-4554-B4FB-56579EF4EDD8}" type="presParOf" srcId="{DA0D3EED-47C8-433D-8678-FB9744196581}" destId="{9FB0AD84-E919-4FDC-A8B9-C79F6020B8D7}" srcOrd="0" destOrd="0" presId="urn:microsoft.com/office/officeart/2005/8/layout/chevron2"/>
    <dgm:cxn modelId="{D3BA8CDE-6D74-46DC-8C71-CFE6C5808395}" type="presParOf" srcId="{DA0D3EED-47C8-433D-8678-FB9744196581}" destId="{C3CACFD1-FF5C-44EF-AF8D-1720D800A7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14BA6-2978-451C-B5D6-74037233233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548003-00E6-4CB5-A508-3425AEF3169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C000"/>
              </a:solidFill>
            </a:rPr>
            <a:t>Следит за дисциплиной</a:t>
          </a:r>
          <a:endParaRPr lang="ru-RU" sz="1800" b="1" dirty="0">
            <a:solidFill>
              <a:srgbClr val="FFC000"/>
            </a:solidFill>
          </a:endParaRPr>
        </a:p>
      </dgm:t>
    </dgm:pt>
    <dgm:pt modelId="{C4D64F49-8797-457F-870F-5FEF00D40074}" type="parTrans" cxnId="{87CB3611-0DAF-49A5-953A-6AF7D5A7D94E}">
      <dgm:prSet/>
      <dgm:spPr/>
      <dgm:t>
        <a:bodyPr/>
        <a:lstStyle/>
        <a:p>
          <a:endParaRPr lang="ru-RU"/>
        </a:p>
      </dgm:t>
    </dgm:pt>
    <dgm:pt modelId="{74DAB563-BF20-4B3B-965A-741AE7A50C81}" type="sibTrans" cxnId="{87CB3611-0DAF-49A5-953A-6AF7D5A7D94E}">
      <dgm:prSet/>
      <dgm:spPr/>
      <dgm:t>
        <a:bodyPr/>
        <a:lstStyle/>
        <a:p>
          <a:endParaRPr lang="ru-RU"/>
        </a:p>
      </dgm:t>
    </dgm:pt>
    <dgm:pt modelId="{ABC90D87-C5A7-4D47-BBBE-1A8ABE9C7A2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C000"/>
              </a:solidFill>
            </a:rPr>
            <a:t>Осуществляет страховку</a:t>
          </a:r>
          <a:endParaRPr lang="ru-RU" sz="1800" b="1" dirty="0">
            <a:solidFill>
              <a:srgbClr val="FFC000"/>
            </a:solidFill>
          </a:endParaRPr>
        </a:p>
      </dgm:t>
    </dgm:pt>
    <dgm:pt modelId="{FCCE17E4-9713-430D-8AD5-60251B613177}" type="parTrans" cxnId="{6CAEF59B-6AC8-49A0-83C4-2722F03720B2}">
      <dgm:prSet/>
      <dgm:spPr/>
      <dgm:t>
        <a:bodyPr/>
        <a:lstStyle/>
        <a:p>
          <a:endParaRPr lang="ru-RU"/>
        </a:p>
      </dgm:t>
    </dgm:pt>
    <dgm:pt modelId="{8F0BE02F-A806-4816-B59B-1A3DA6C4DDC9}" type="sibTrans" cxnId="{6CAEF59B-6AC8-49A0-83C4-2722F03720B2}">
      <dgm:prSet/>
      <dgm:spPr/>
      <dgm:t>
        <a:bodyPr/>
        <a:lstStyle/>
        <a:p>
          <a:endParaRPr lang="ru-RU"/>
        </a:p>
      </dgm:t>
    </dgm:pt>
    <dgm:pt modelId="{7E51C7A4-D74C-4C59-A2F2-3B3F01D8DDE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C000"/>
              </a:solidFill>
            </a:rPr>
            <a:t>Помощь в организации детей для выполнения ОРУ, ОВД, П/И</a:t>
          </a:r>
          <a:endParaRPr lang="ru-RU" sz="1600" b="1" dirty="0">
            <a:solidFill>
              <a:srgbClr val="FFC000"/>
            </a:solidFill>
          </a:endParaRPr>
        </a:p>
      </dgm:t>
    </dgm:pt>
    <dgm:pt modelId="{873C7B94-B9A6-4D8D-B3C4-4E31D65E0F69}" type="parTrans" cxnId="{BFBAAE69-97D6-49E8-B29F-B97EABB7DE15}">
      <dgm:prSet/>
      <dgm:spPr/>
      <dgm:t>
        <a:bodyPr/>
        <a:lstStyle/>
        <a:p>
          <a:endParaRPr lang="ru-RU"/>
        </a:p>
      </dgm:t>
    </dgm:pt>
    <dgm:pt modelId="{8FF06FFA-E54E-4240-AB33-D898BE49AD2E}" type="sibTrans" cxnId="{BFBAAE69-97D6-49E8-B29F-B97EABB7DE15}">
      <dgm:prSet/>
      <dgm:spPr/>
      <dgm:t>
        <a:bodyPr/>
        <a:lstStyle/>
        <a:p>
          <a:endParaRPr lang="ru-RU"/>
        </a:p>
      </dgm:t>
    </dgm:pt>
    <dgm:pt modelId="{0EA53055-221C-4C43-A57E-0C54A11009CE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Участвует в анализе занятия</a:t>
          </a:r>
          <a:endParaRPr lang="ru-RU" b="1" dirty="0">
            <a:solidFill>
              <a:srgbClr val="FFC000"/>
            </a:solidFill>
          </a:endParaRPr>
        </a:p>
      </dgm:t>
    </dgm:pt>
    <dgm:pt modelId="{8BFF08C5-27AB-4C22-8687-461CBAA5558D}" type="parTrans" cxnId="{2DB320CF-101C-467A-98AD-3B0726BA8325}">
      <dgm:prSet/>
      <dgm:spPr/>
      <dgm:t>
        <a:bodyPr/>
        <a:lstStyle/>
        <a:p>
          <a:endParaRPr lang="ru-RU"/>
        </a:p>
      </dgm:t>
    </dgm:pt>
    <dgm:pt modelId="{47D2DCD4-ADD5-4ED4-90DA-8B0E20BD7E9E}" type="sibTrans" cxnId="{2DB320CF-101C-467A-98AD-3B0726BA8325}">
      <dgm:prSet/>
      <dgm:spPr/>
      <dgm:t>
        <a:bodyPr/>
        <a:lstStyle/>
        <a:p>
          <a:endParaRPr lang="ru-RU"/>
        </a:p>
      </dgm:t>
    </dgm:pt>
    <dgm:pt modelId="{40DDA1D2-961D-45AB-9796-84102A2AAC48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Помощь в раздаче оборудования</a:t>
          </a:r>
          <a:endParaRPr lang="ru-RU" b="1" dirty="0">
            <a:solidFill>
              <a:srgbClr val="FFC000"/>
            </a:solidFill>
          </a:endParaRPr>
        </a:p>
      </dgm:t>
    </dgm:pt>
    <dgm:pt modelId="{811C6096-FC52-4CF7-85DF-395E066FBEA8}" type="parTrans" cxnId="{E5C7A45B-3326-4B77-8157-86DD360CE932}">
      <dgm:prSet/>
      <dgm:spPr/>
      <dgm:t>
        <a:bodyPr/>
        <a:lstStyle/>
        <a:p>
          <a:endParaRPr lang="ru-RU"/>
        </a:p>
      </dgm:t>
    </dgm:pt>
    <dgm:pt modelId="{E8F82184-6E9B-48DC-A6D7-8EF683AD4160}" type="sibTrans" cxnId="{E5C7A45B-3326-4B77-8157-86DD360CE932}">
      <dgm:prSet/>
      <dgm:spPr/>
      <dgm:t>
        <a:bodyPr/>
        <a:lstStyle/>
        <a:p>
          <a:endParaRPr lang="ru-RU"/>
        </a:p>
      </dgm:t>
    </dgm:pt>
    <dgm:pt modelId="{746FD915-B526-47F9-9585-2CC5381D9867}" type="pres">
      <dgm:prSet presAssocID="{BB314BA6-2978-451C-B5D6-7403723323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FD972-02B0-4AD6-87C8-AC5B6FBC7F9A}" type="pres">
      <dgm:prSet presAssocID="{CC548003-00E6-4CB5-A508-3425AEF31699}" presName="node" presStyleLbl="node1" presStyleIdx="0" presStyleCnt="5" custScaleX="116053" custScaleY="113165" custRadScaleRad="100146" custRadScaleInc="-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BEDD5-D587-4BA0-AB42-8DC8D2768D22}" type="pres">
      <dgm:prSet presAssocID="{CC548003-00E6-4CB5-A508-3425AEF31699}" presName="spNode" presStyleCnt="0"/>
      <dgm:spPr/>
    </dgm:pt>
    <dgm:pt modelId="{0585400B-05E8-474D-91EF-10A2D7059E0B}" type="pres">
      <dgm:prSet presAssocID="{74DAB563-BF20-4B3B-965A-741AE7A50C8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D6C146B-3942-4930-98A3-EA182D007911}" type="pres">
      <dgm:prSet presAssocID="{ABC90D87-C5A7-4D47-BBBE-1A8ABE9C7A2D}" presName="node" presStyleLbl="node1" presStyleIdx="1" presStyleCnt="5" custScaleX="129897" custScaleY="11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37C99-EFD1-4DA4-9247-3C3D269C5C16}" type="pres">
      <dgm:prSet presAssocID="{ABC90D87-C5A7-4D47-BBBE-1A8ABE9C7A2D}" presName="spNode" presStyleCnt="0"/>
      <dgm:spPr/>
    </dgm:pt>
    <dgm:pt modelId="{CA9927AE-7AB0-437B-8302-D9C446918A4E}" type="pres">
      <dgm:prSet presAssocID="{8F0BE02F-A806-4816-B59B-1A3DA6C4DDC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8F5CB3A-6969-49B5-88A2-673B83823E3E}" type="pres">
      <dgm:prSet presAssocID="{7E51C7A4-D74C-4C59-A2F2-3B3F01D8DDE2}" presName="node" presStyleLbl="node1" presStyleIdx="2" presStyleCnt="5" custScaleX="129019" custScaleY="12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01F4D-C2B8-4F20-A250-2D59888E2BAC}" type="pres">
      <dgm:prSet presAssocID="{7E51C7A4-D74C-4C59-A2F2-3B3F01D8DDE2}" presName="spNode" presStyleCnt="0"/>
      <dgm:spPr/>
    </dgm:pt>
    <dgm:pt modelId="{4B4A2355-AB21-4CEC-9947-B720A18BCCF1}" type="pres">
      <dgm:prSet presAssocID="{8FF06FFA-E54E-4240-AB33-D898BE49AD2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DBCB79-393F-434D-ABA3-DED1BB896C62}" type="pres">
      <dgm:prSet presAssocID="{0EA53055-221C-4C43-A57E-0C54A11009CE}" presName="node" presStyleLbl="node1" presStyleIdx="3" presStyleCnt="5" custScaleX="131769" custScaleY="12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5C539-2B6E-425A-9A2F-EF09B8732DF4}" type="pres">
      <dgm:prSet presAssocID="{0EA53055-221C-4C43-A57E-0C54A11009CE}" presName="spNode" presStyleCnt="0"/>
      <dgm:spPr/>
    </dgm:pt>
    <dgm:pt modelId="{CA6CCD48-A846-40CC-9944-7BABB834D30C}" type="pres">
      <dgm:prSet presAssocID="{47D2DCD4-ADD5-4ED4-90DA-8B0E20BD7E9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71426E9-1DAD-4BE1-B559-ACC1CF8F6718}" type="pres">
      <dgm:prSet presAssocID="{40DDA1D2-961D-45AB-9796-84102A2AAC48}" presName="node" presStyleLbl="node1" presStyleIdx="4" presStyleCnt="5" custScaleX="113820" custScaleY="133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5E476-3D8C-44ED-9B83-BFBBF8970016}" type="pres">
      <dgm:prSet presAssocID="{40DDA1D2-961D-45AB-9796-84102A2AAC48}" presName="spNode" presStyleCnt="0"/>
      <dgm:spPr/>
    </dgm:pt>
    <dgm:pt modelId="{91950331-400D-423E-B7E4-5B3B3F2ACB0E}" type="pres">
      <dgm:prSet presAssocID="{E8F82184-6E9B-48DC-A6D7-8EF683AD416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DB320CF-101C-467A-98AD-3B0726BA8325}" srcId="{BB314BA6-2978-451C-B5D6-74037233233B}" destId="{0EA53055-221C-4C43-A57E-0C54A11009CE}" srcOrd="3" destOrd="0" parTransId="{8BFF08C5-27AB-4C22-8687-461CBAA5558D}" sibTransId="{47D2DCD4-ADD5-4ED4-90DA-8B0E20BD7E9E}"/>
    <dgm:cxn modelId="{71A76B92-7D90-4F3D-9479-8848009F5BCF}" type="presOf" srcId="{7E51C7A4-D74C-4C59-A2F2-3B3F01D8DDE2}" destId="{58F5CB3A-6969-49B5-88A2-673B83823E3E}" srcOrd="0" destOrd="0" presId="urn:microsoft.com/office/officeart/2005/8/layout/cycle5"/>
    <dgm:cxn modelId="{6CAEF59B-6AC8-49A0-83C4-2722F03720B2}" srcId="{BB314BA6-2978-451C-B5D6-74037233233B}" destId="{ABC90D87-C5A7-4D47-BBBE-1A8ABE9C7A2D}" srcOrd="1" destOrd="0" parTransId="{FCCE17E4-9713-430D-8AD5-60251B613177}" sibTransId="{8F0BE02F-A806-4816-B59B-1A3DA6C4DDC9}"/>
    <dgm:cxn modelId="{BFBAAE69-97D6-49E8-B29F-B97EABB7DE15}" srcId="{BB314BA6-2978-451C-B5D6-74037233233B}" destId="{7E51C7A4-D74C-4C59-A2F2-3B3F01D8DDE2}" srcOrd="2" destOrd="0" parTransId="{873C7B94-B9A6-4D8D-B3C4-4E31D65E0F69}" sibTransId="{8FF06FFA-E54E-4240-AB33-D898BE49AD2E}"/>
    <dgm:cxn modelId="{EBBD2A60-04E6-4AB4-B492-71D4CA54AB0F}" type="presOf" srcId="{BB314BA6-2978-451C-B5D6-74037233233B}" destId="{746FD915-B526-47F9-9585-2CC5381D9867}" srcOrd="0" destOrd="0" presId="urn:microsoft.com/office/officeart/2005/8/layout/cycle5"/>
    <dgm:cxn modelId="{E3B3AE1D-C967-44DB-A907-CA18648B36D8}" type="presOf" srcId="{74DAB563-BF20-4B3B-965A-741AE7A50C81}" destId="{0585400B-05E8-474D-91EF-10A2D7059E0B}" srcOrd="0" destOrd="0" presId="urn:microsoft.com/office/officeart/2005/8/layout/cycle5"/>
    <dgm:cxn modelId="{7E6396FD-3225-48DA-8FD0-10C4E00038E5}" type="presOf" srcId="{47D2DCD4-ADD5-4ED4-90DA-8B0E20BD7E9E}" destId="{CA6CCD48-A846-40CC-9944-7BABB834D30C}" srcOrd="0" destOrd="0" presId="urn:microsoft.com/office/officeart/2005/8/layout/cycle5"/>
    <dgm:cxn modelId="{87CB3611-0DAF-49A5-953A-6AF7D5A7D94E}" srcId="{BB314BA6-2978-451C-B5D6-74037233233B}" destId="{CC548003-00E6-4CB5-A508-3425AEF31699}" srcOrd="0" destOrd="0" parTransId="{C4D64F49-8797-457F-870F-5FEF00D40074}" sibTransId="{74DAB563-BF20-4B3B-965A-741AE7A50C81}"/>
    <dgm:cxn modelId="{46F3C58E-B0DB-4084-8584-0D59CD7F4D9E}" type="presOf" srcId="{8F0BE02F-A806-4816-B59B-1A3DA6C4DDC9}" destId="{CA9927AE-7AB0-437B-8302-D9C446918A4E}" srcOrd="0" destOrd="0" presId="urn:microsoft.com/office/officeart/2005/8/layout/cycle5"/>
    <dgm:cxn modelId="{83F6831C-059B-45D6-9FB8-AA2D2BD0698A}" type="presOf" srcId="{8FF06FFA-E54E-4240-AB33-D898BE49AD2E}" destId="{4B4A2355-AB21-4CEC-9947-B720A18BCCF1}" srcOrd="0" destOrd="0" presId="urn:microsoft.com/office/officeart/2005/8/layout/cycle5"/>
    <dgm:cxn modelId="{B02C2E40-FBAE-4C32-B689-1DB3A46E6785}" type="presOf" srcId="{ABC90D87-C5A7-4D47-BBBE-1A8ABE9C7A2D}" destId="{2D6C146B-3942-4930-98A3-EA182D007911}" srcOrd="0" destOrd="0" presId="urn:microsoft.com/office/officeart/2005/8/layout/cycle5"/>
    <dgm:cxn modelId="{E841EA98-01CC-46A8-B58B-5E404BE358D7}" type="presOf" srcId="{CC548003-00E6-4CB5-A508-3425AEF31699}" destId="{6EDFD972-02B0-4AD6-87C8-AC5B6FBC7F9A}" srcOrd="0" destOrd="0" presId="urn:microsoft.com/office/officeart/2005/8/layout/cycle5"/>
    <dgm:cxn modelId="{D2FB32BB-7147-49F5-8AE9-B6DFCC844B62}" type="presOf" srcId="{40DDA1D2-961D-45AB-9796-84102A2AAC48}" destId="{A71426E9-1DAD-4BE1-B559-ACC1CF8F6718}" srcOrd="0" destOrd="0" presId="urn:microsoft.com/office/officeart/2005/8/layout/cycle5"/>
    <dgm:cxn modelId="{E5C7A45B-3326-4B77-8157-86DD360CE932}" srcId="{BB314BA6-2978-451C-B5D6-74037233233B}" destId="{40DDA1D2-961D-45AB-9796-84102A2AAC48}" srcOrd="4" destOrd="0" parTransId="{811C6096-FC52-4CF7-85DF-395E066FBEA8}" sibTransId="{E8F82184-6E9B-48DC-A6D7-8EF683AD4160}"/>
    <dgm:cxn modelId="{07F198DB-15BF-4011-B958-6094532374F5}" type="presOf" srcId="{E8F82184-6E9B-48DC-A6D7-8EF683AD4160}" destId="{91950331-400D-423E-B7E4-5B3B3F2ACB0E}" srcOrd="0" destOrd="0" presId="urn:microsoft.com/office/officeart/2005/8/layout/cycle5"/>
    <dgm:cxn modelId="{95357768-1C8A-4BC3-B40E-5EAF8088E596}" type="presOf" srcId="{0EA53055-221C-4C43-A57E-0C54A11009CE}" destId="{62DBCB79-393F-434D-ABA3-DED1BB896C62}" srcOrd="0" destOrd="0" presId="urn:microsoft.com/office/officeart/2005/8/layout/cycle5"/>
    <dgm:cxn modelId="{DC9A7308-635A-457D-99DC-F1C3AA2C50F8}" type="presParOf" srcId="{746FD915-B526-47F9-9585-2CC5381D9867}" destId="{6EDFD972-02B0-4AD6-87C8-AC5B6FBC7F9A}" srcOrd="0" destOrd="0" presId="urn:microsoft.com/office/officeart/2005/8/layout/cycle5"/>
    <dgm:cxn modelId="{9D3BDC1A-3BD5-467C-B601-5FFAAB6E3D9F}" type="presParOf" srcId="{746FD915-B526-47F9-9585-2CC5381D9867}" destId="{EBEBEDD5-D587-4BA0-AB42-8DC8D2768D22}" srcOrd="1" destOrd="0" presId="urn:microsoft.com/office/officeart/2005/8/layout/cycle5"/>
    <dgm:cxn modelId="{88A99503-687A-4318-B6BA-3FC204A15006}" type="presParOf" srcId="{746FD915-B526-47F9-9585-2CC5381D9867}" destId="{0585400B-05E8-474D-91EF-10A2D7059E0B}" srcOrd="2" destOrd="0" presId="urn:microsoft.com/office/officeart/2005/8/layout/cycle5"/>
    <dgm:cxn modelId="{B9B32186-C4C0-4B4D-95A7-CF864A5370B8}" type="presParOf" srcId="{746FD915-B526-47F9-9585-2CC5381D9867}" destId="{2D6C146B-3942-4930-98A3-EA182D007911}" srcOrd="3" destOrd="0" presId="urn:microsoft.com/office/officeart/2005/8/layout/cycle5"/>
    <dgm:cxn modelId="{768A50D3-0963-497F-A03F-7F0AEB9AFCA9}" type="presParOf" srcId="{746FD915-B526-47F9-9585-2CC5381D9867}" destId="{6A437C99-EFD1-4DA4-9247-3C3D269C5C16}" srcOrd="4" destOrd="0" presId="urn:microsoft.com/office/officeart/2005/8/layout/cycle5"/>
    <dgm:cxn modelId="{4EC23A98-4F6B-4488-A4FB-A450D3384169}" type="presParOf" srcId="{746FD915-B526-47F9-9585-2CC5381D9867}" destId="{CA9927AE-7AB0-437B-8302-D9C446918A4E}" srcOrd="5" destOrd="0" presId="urn:microsoft.com/office/officeart/2005/8/layout/cycle5"/>
    <dgm:cxn modelId="{374243A3-B0A8-4051-86DC-AF69B34AEA15}" type="presParOf" srcId="{746FD915-B526-47F9-9585-2CC5381D9867}" destId="{58F5CB3A-6969-49B5-88A2-673B83823E3E}" srcOrd="6" destOrd="0" presId="urn:microsoft.com/office/officeart/2005/8/layout/cycle5"/>
    <dgm:cxn modelId="{A3531029-4D1A-41DD-BD39-1D14349A0059}" type="presParOf" srcId="{746FD915-B526-47F9-9585-2CC5381D9867}" destId="{3D401F4D-C2B8-4F20-A250-2D59888E2BAC}" srcOrd="7" destOrd="0" presId="urn:microsoft.com/office/officeart/2005/8/layout/cycle5"/>
    <dgm:cxn modelId="{B8636D80-9E37-4EC8-AA0C-45D910614ABA}" type="presParOf" srcId="{746FD915-B526-47F9-9585-2CC5381D9867}" destId="{4B4A2355-AB21-4CEC-9947-B720A18BCCF1}" srcOrd="8" destOrd="0" presId="urn:microsoft.com/office/officeart/2005/8/layout/cycle5"/>
    <dgm:cxn modelId="{4780C26A-6323-4E75-AFA8-A70C2F93C40C}" type="presParOf" srcId="{746FD915-B526-47F9-9585-2CC5381D9867}" destId="{62DBCB79-393F-434D-ABA3-DED1BB896C62}" srcOrd="9" destOrd="0" presId="urn:microsoft.com/office/officeart/2005/8/layout/cycle5"/>
    <dgm:cxn modelId="{ACC1E57E-A873-4E16-8D03-86FB65402325}" type="presParOf" srcId="{746FD915-B526-47F9-9585-2CC5381D9867}" destId="{C445C539-2B6E-425A-9A2F-EF09B8732DF4}" srcOrd="10" destOrd="0" presId="urn:microsoft.com/office/officeart/2005/8/layout/cycle5"/>
    <dgm:cxn modelId="{6D5C2846-2562-460D-83D7-700B1ADCA1A2}" type="presParOf" srcId="{746FD915-B526-47F9-9585-2CC5381D9867}" destId="{CA6CCD48-A846-40CC-9944-7BABB834D30C}" srcOrd="11" destOrd="0" presId="urn:microsoft.com/office/officeart/2005/8/layout/cycle5"/>
    <dgm:cxn modelId="{FD1975FB-A1FC-40B7-95D8-DE57317D4BFB}" type="presParOf" srcId="{746FD915-B526-47F9-9585-2CC5381D9867}" destId="{A71426E9-1DAD-4BE1-B559-ACC1CF8F6718}" srcOrd="12" destOrd="0" presId="urn:microsoft.com/office/officeart/2005/8/layout/cycle5"/>
    <dgm:cxn modelId="{7F757B77-7456-4C55-A263-468FB9AC99B9}" type="presParOf" srcId="{746FD915-B526-47F9-9585-2CC5381D9867}" destId="{EAD5E476-3D8C-44ED-9B83-BFBBF8970016}" srcOrd="13" destOrd="0" presId="urn:microsoft.com/office/officeart/2005/8/layout/cycle5"/>
    <dgm:cxn modelId="{E8D98CBC-E79B-4FD5-AE6C-675F898B985C}" type="presParOf" srcId="{746FD915-B526-47F9-9585-2CC5381D9867}" destId="{91950331-400D-423E-B7E4-5B3B3F2ACB0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576301-93F0-42E1-A59B-ADCAD7030D6A}">
      <dsp:nvSpPr>
        <dsp:cNvPr id="0" name=""/>
        <dsp:cNvSpPr/>
      </dsp:nvSpPr>
      <dsp:spPr>
        <a:xfrm rot="5400000">
          <a:off x="-222209" y="400415"/>
          <a:ext cx="1481396" cy="10369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 этап</a:t>
          </a:r>
          <a:endParaRPr lang="ru-RU" sz="2900" kern="1200" dirty="0"/>
        </a:p>
      </dsp:txBody>
      <dsp:txXfrm rot="5400000">
        <a:off x="-222209" y="400415"/>
        <a:ext cx="1481396" cy="1036977"/>
      </dsp:txXfrm>
    </dsp:sp>
    <dsp:sp modelId="{2F53179A-7331-4C6B-B89F-5766143825AF}">
      <dsp:nvSpPr>
        <dsp:cNvPr id="0" name=""/>
        <dsp:cNvSpPr/>
      </dsp:nvSpPr>
      <dsp:spPr>
        <a:xfrm rot="5400000">
          <a:off x="3572506" y="-2576942"/>
          <a:ext cx="1276738" cy="643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</a:rPr>
            <a:t>Воспитатель накануне НОД должен ознакомиться  с содержанием, обговорить с инструктором организационные моменты.</a:t>
          </a:r>
          <a:endParaRPr lang="ru-RU" sz="2000" b="1" kern="1200" dirty="0">
            <a:solidFill>
              <a:srgbClr val="FF0000"/>
            </a:solidFill>
          </a:endParaRPr>
        </a:p>
      </dsp:txBody>
      <dsp:txXfrm rot="5400000">
        <a:off x="3572506" y="-2576942"/>
        <a:ext cx="1276738" cy="6430622"/>
      </dsp:txXfrm>
    </dsp:sp>
    <dsp:sp modelId="{AF9B2FFF-B72C-4EF8-BB2F-5D06A88769CE}">
      <dsp:nvSpPr>
        <dsp:cNvPr id="0" name=""/>
        <dsp:cNvSpPr/>
      </dsp:nvSpPr>
      <dsp:spPr>
        <a:xfrm rot="5400000">
          <a:off x="-222209" y="1892622"/>
          <a:ext cx="1481396" cy="10369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этап</a:t>
          </a:r>
          <a:endParaRPr lang="ru-RU" sz="2900" kern="1200" dirty="0"/>
        </a:p>
      </dsp:txBody>
      <dsp:txXfrm rot="5400000">
        <a:off x="-222209" y="1892622"/>
        <a:ext cx="1481396" cy="1036977"/>
      </dsp:txXfrm>
    </dsp:sp>
    <dsp:sp modelId="{4569FE44-81C0-4ECB-B545-370E363A451A}">
      <dsp:nvSpPr>
        <dsp:cNvPr id="0" name=""/>
        <dsp:cNvSpPr/>
      </dsp:nvSpPr>
      <dsp:spPr>
        <a:xfrm rot="5400000">
          <a:off x="3593048" y="-1063444"/>
          <a:ext cx="1318480" cy="643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B050"/>
              </a:solidFill>
            </a:rPr>
            <a:t>Проследить за формой, в которой ребенок идёт  на НОД (сам воспитатель должен быть в спортивной форме)</a:t>
          </a:r>
          <a:endParaRPr lang="ru-RU" sz="2000" b="1" kern="1200" dirty="0">
            <a:solidFill>
              <a:srgbClr val="00B050"/>
            </a:solidFill>
          </a:endParaRPr>
        </a:p>
      </dsp:txBody>
      <dsp:txXfrm rot="5400000">
        <a:off x="3593048" y="-1063444"/>
        <a:ext cx="1318480" cy="6430622"/>
      </dsp:txXfrm>
    </dsp:sp>
    <dsp:sp modelId="{9FB0AD84-E919-4FDC-A8B9-C79F6020B8D7}">
      <dsp:nvSpPr>
        <dsp:cNvPr id="0" name=""/>
        <dsp:cNvSpPr/>
      </dsp:nvSpPr>
      <dsp:spPr>
        <a:xfrm rot="5400000">
          <a:off x="-222209" y="3472050"/>
          <a:ext cx="1481396" cy="10369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 этап</a:t>
          </a:r>
          <a:endParaRPr lang="ru-RU" sz="2900" kern="1200" dirty="0"/>
        </a:p>
      </dsp:txBody>
      <dsp:txXfrm rot="5400000">
        <a:off x="-222209" y="3472050"/>
        <a:ext cx="1481396" cy="1036977"/>
      </dsp:txXfrm>
    </dsp:sp>
    <dsp:sp modelId="{C3CACFD1-FF5C-44EF-AF8D-1720D800A777}">
      <dsp:nvSpPr>
        <dsp:cNvPr id="0" name=""/>
        <dsp:cNvSpPr/>
      </dsp:nvSpPr>
      <dsp:spPr>
        <a:xfrm rot="5400000">
          <a:off x="3505828" y="515983"/>
          <a:ext cx="1492920" cy="643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70C0"/>
              </a:solidFill>
            </a:rPr>
            <a:t>Воспитатель должен организовать детей на НОД</a:t>
          </a:r>
          <a:endParaRPr lang="ru-RU" sz="2000" b="1" kern="1200" dirty="0">
            <a:solidFill>
              <a:srgbClr val="0070C0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70C0"/>
              </a:solidFill>
            </a:rPr>
            <a:t>В зал дети должны зайти организованно(в колонне по одному) и пройти на место построения, указанное инструктором по физической культуре</a:t>
          </a:r>
          <a:endParaRPr lang="ru-RU" sz="2000" b="1" kern="1200" dirty="0">
            <a:solidFill>
              <a:srgbClr val="0070C0"/>
            </a:solidFill>
          </a:endParaRPr>
        </a:p>
      </dsp:txBody>
      <dsp:txXfrm rot="5400000">
        <a:off x="3505828" y="515983"/>
        <a:ext cx="1492920" cy="64306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FD972-02B0-4AD6-87C8-AC5B6FBC7F9A}">
      <dsp:nvSpPr>
        <dsp:cNvPr id="0" name=""/>
        <dsp:cNvSpPr/>
      </dsp:nvSpPr>
      <dsp:spPr>
        <a:xfrm>
          <a:off x="2730216" y="-66347"/>
          <a:ext cx="1878300" cy="1190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</a:rPr>
            <a:t>Следит за дисциплиной</a:t>
          </a:r>
          <a:endParaRPr lang="ru-RU" sz="1800" b="1" kern="1200" dirty="0">
            <a:solidFill>
              <a:srgbClr val="FFC000"/>
            </a:solidFill>
          </a:endParaRPr>
        </a:p>
      </dsp:txBody>
      <dsp:txXfrm>
        <a:off x="2730216" y="-66347"/>
        <a:ext cx="1878300" cy="1190512"/>
      </dsp:txXfrm>
    </dsp:sp>
    <dsp:sp modelId="{0585400B-05E8-474D-91EF-10A2D7059E0B}">
      <dsp:nvSpPr>
        <dsp:cNvPr id="0" name=""/>
        <dsp:cNvSpPr/>
      </dsp:nvSpPr>
      <dsp:spPr>
        <a:xfrm>
          <a:off x="1595540" y="528590"/>
          <a:ext cx="4203111" cy="4203111"/>
        </a:xfrm>
        <a:custGeom>
          <a:avLst/>
          <a:gdLst/>
          <a:ahLst/>
          <a:cxnLst/>
          <a:rect l="0" t="0" r="0" b="0"/>
          <a:pathLst>
            <a:path>
              <a:moveTo>
                <a:pt x="3192441" y="305308"/>
              </a:moveTo>
              <a:arcTo wR="2101555" hR="2101555" stAng="18076253" swAng="10193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C146B-3942-4930-98A3-EA182D007911}">
      <dsp:nvSpPr>
        <dsp:cNvPr id="0" name=""/>
        <dsp:cNvSpPr/>
      </dsp:nvSpPr>
      <dsp:spPr>
        <a:xfrm>
          <a:off x="4644845" y="1389800"/>
          <a:ext cx="2102363" cy="1182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</a:rPr>
            <a:t>Осуществляет страховку</a:t>
          </a:r>
          <a:endParaRPr lang="ru-RU" sz="1800" b="1" kern="1200" dirty="0">
            <a:solidFill>
              <a:srgbClr val="FFC000"/>
            </a:solidFill>
          </a:endParaRPr>
        </a:p>
      </dsp:txBody>
      <dsp:txXfrm>
        <a:off x="4644845" y="1389800"/>
        <a:ext cx="2102363" cy="1182496"/>
      </dsp:txXfrm>
    </dsp:sp>
    <dsp:sp modelId="{CA9927AE-7AB0-437B-8302-D9C446918A4E}">
      <dsp:nvSpPr>
        <dsp:cNvPr id="0" name=""/>
        <dsp:cNvSpPr/>
      </dsp:nvSpPr>
      <dsp:spPr>
        <a:xfrm>
          <a:off x="1595773" y="528909"/>
          <a:ext cx="4203111" cy="4203111"/>
        </a:xfrm>
        <a:custGeom>
          <a:avLst/>
          <a:gdLst/>
          <a:ahLst/>
          <a:cxnLst/>
          <a:rect l="0" t="0" r="0" b="0"/>
          <a:pathLst>
            <a:path>
              <a:moveTo>
                <a:pt x="4196228" y="2271498"/>
              </a:moveTo>
              <a:arcTo wR="2101555" hR="2101555" stAng="21878298" swAng="11441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5CB3A-6969-49B5-88A2-673B83823E3E}">
      <dsp:nvSpPr>
        <dsp:cNvPr id="0" name=""/>
        <dsp:cNvSpPr/>
      </dsp:nvSpPr>
      <dsp:spPr>
        <a:xfrm>
          <a:off x="3888516" y="3679072"/>
          <a:ext cx="2088152" cy="1303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</a:rPr>
            <a:t>Помощь в организации детей для выполнения ОРУ, ОВД, П/И</a:t>
          </a:r>
          <a:endParaRPr lang="ru-RU" sz="1600" b="1" kern="1200" dirty="0">
            <a:solidFill>
              <a:srgbClr val="FFC000"/>
            </a:solidFill>
          </a:endParaRPr>
        </a:p>
      </dsp:txBody>
      <dsp:txXfrm>
        <a:off x="3888516" y="3679072"/>
        <a:ext cx="2088152" cy="1303173"/>
      </dsp:txXfrm>
    </dsp:sp>
    <dsp:sp modelId="{4B4A2355-AB21-4CEC-9947-B720A18BCCF1}">
      <dsp:nvSpPr>
        <dsp:cNvPr id="0" name=""/>
        <dsp:cNvSpPr/>
      </dsp:nvSpPr>
      <dsp:spPr>
        <a:xfrm>
          <a:off x="1595773" y="528909"/>
          <a:ext cx="4203111" cy="4203111"/>
        </a:xfrm>
        <a:custGeom>
          <a:avLst/>
          <a:gdLst/>
          <a:ahLst/>
          <a:cxnLst/>
          <a:rect l="0" t="0" r="0" b="0"/>
          <a:pathLst>
            <a:path>
              <a:moveTo>
                <a:pt x="2220918" y="4199718"/>
              </a:moveTo>
              <a:arcTo wR="2101555" hR="2101555" stAng="5204641" swAng="3541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BCB79-393F-434D-ABA3-DED1BB896C62}">
      <dsp:nvSpPr>
        <dsp:cNvPr id="0" name=""/>
        <dsp:cNvSpPr/>
      </dsp:nvSpPr>
      <dsp:spPr>
        <a:xfrm>
          <a:off x="1395735" y="3665748"/>
          <a:ext cx="2132661" cy="132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C000"/>
              </a:solidFill>
            </a:rPr>
            <a:t>Участвует в анализе занятия</a:t>
          </a:r>
          <a:endParaRPr lang="ru-RU" sz="1900" b="1" kern="1200" dirty="0">
            <a:solidFill>
              <a:srgbClr val="FFC000"/>
            </a:solidFill>
          </a:endParaRPr>
        </a:p>
      </dsp:txBody>
      <dsp:txXfrm>
        <a:off x="1395735" y="3665748"/>
        <a:ext cx="2132661" cy="1329820"/>
      </dsp:txXfrm>
    </dsp:sp>
    <dsp:sp modelId="{CA6CCD48-A846-40CC-9944-7BABB834D30C}">
      <dsp:nvSpPr>
        <dsp:cNvPr id="0" name=""/>
        <dsp:cNvSpPr/>
      </dsp:nvSpPr>
      <dsp:spPr>
        <a:xfrm>
          <a:off x="1595773" y="528909"/>
          <a:ext cx="4203111" cy="4203111"/>
        </a:xfrm>
        <a:custGeom>
          <a:avLst/>
          <a:gdLst/>
          <a:ahLst/>
          <a:cxnLst/>
          <a:rect l="0" t="0" r="0" b="0"/>
          <a:pathLst>
            <a:path>
              <a:moveTo>
                <a:pt x="181200" y="2955236"/>
              </a:moveTo>
              <a:arcTo wR="2101555" hR="2101555" stAng="9361967" swAng="10150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426E9-1DAD-4BE1-B559-ACC1CF8F6718}">
      <dsp:nvSpPr>
        <dsp:cNvPr id="0" name=""/>
        <dsp:cNvSpPr/>
      </dsp:nvSpPr>
      <dsp:spPr>
        <a:xfrm>
          <a:off x="777551" y="1276461"/>
          <a:ext cx="1842159" cy="1409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C000"/>
              </a:solidFill>
            </a:rPr>
            <a:t>Помощь в раздаче оборудования</a:t>
          </a:r>
          <a:endParaRPr lang="ru-RU" sz="1900" b="1" kern="1200" dirty="0">
            <a:solidFill>
              <a:srgbClr val="FFC000"/>
            </a:solidFill>
          </a:endParaRPr>
        </a:p>
      </dsp:txBody>
      <dsp:txXfrm>
        <a:off x="777551" y="1276461"/>
        <a:ext cx="1842159" cy="1409174"/>
      </dsp:txXfrm>
    </dsp:sp>
    <dsp:sp modelId="{91950331-400D-423E-B7E4-5B3B3F2ACB0E}">
      <dsp:nvSpPr>
        <dsp:cNvPr id="0" name=""/>
        <dsp:cNvSpPr/>
      </dsp:nvSpPr>
      <dsp:spPr>
        <a:xfrm>
          <a:off x="1596086" y="528537"/>
          <a:ext cx="4203111" cy="4203111"/>
        </a:xfrm>
        <a:custGeom>
          <a:avLst/>
          <a:gdLst/>
          <a:ahLst/>
          <a:cxnLst/>
          <a:rect l="0" t="0" r="0" b="0"/>
          <a:pathLst>
            <a:path>
              <a:moveTo>
                <a:pt x="604382" y="626764"/>
              </a:moveTo>
              <a:arcTo wR="2101555" hR="2101555" stAng="13474112" swAng="8131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4622-C303-40AD-862C-CB746A863BCF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298575"/>
          </a:xfrm>
        </p:spPr>
        <p:txBody>
          <a:bodyPr>
            <a:normAutofit/>
          </a:bodyPr>
          <a:lstStyle/>
          <a:p>
            <a:endParaRPr lang="ru-RU" sz="1400" b="1" dirty="0"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00108"/>
            <a:ext cx="6400800" cy="29573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Роль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воспитателя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непосредственно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образовательной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деятельности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физическому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культуре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365104"/>
            <a:ext cx="403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Подготовила </a:t>
            </a:r>
          </a:p>
          <a:p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инструктор по физической культуре:</a:t>
            </a:r>
          </a:p>
          <a:p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Рыжкова Анна Андреевна</a:t>
            </a:r>
            <a:endParaRPr lang="ru-RU" sz="1400" b="1" dirty="0"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1651" y="5589240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Екатеринбург </a:t>
            </a:r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2016г</a:t>
            </a:r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.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1027" name="Picture 3" descr="C:\Users\Наил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2618212" cy="22188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395536" y="836712"/>
            <a:ext cx="5328592" cy="208823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Воспитатель помогает в уборке оборудования (в старших группах привлекаются  дежурные, даются поручения)</a:t>
            </a:r>
          </a:p>
          <a:p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3779912" y="2060848"/>
            <a:ext cx="5112568" cy="21602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b="1" dirty="0" smtClean="0"/>
              <a:t>Помогает построить детей для проведения  п/игры. В ходе игры следит за дисциплиной, безопасностью детей, выполнением правил игры детьми. </a:t>
            </a:r>
            <a:endParaRPr lang="ru-RU" b="1" dirty="0"/>
          </a:p>
        </p:txBody>
      </p:sp>
      <p:sp>
        <p:nvSpPr>
          <p:cNvPr id="9" name="Облако 8"/>
          <p:cNvSpPr/>
          <p:nvPr/>
        </p:nvSpPr>
        <p:spPr>
          <a:xfrm>
            <a:off x="395536" y="3789040"/>
            <a:ext cx="5472608" cy="23042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8000"/>
                </a:solidFill>
              </a:rPr>
              <a:t>В  конце НОД инструктор проводит анализ проделанной работы. Воспитатель может отметить детей, похвалить их за достижения, или высказать свои замечания в тактичной форме.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Наиля\Desktop\фото физкультура\IMG_73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932040" y="1844824"/>
            <a:ext cx="3672408" cy="27543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ыноска со стрелкой вправо 4"/>
          <p:cNvSpPr/>
          <p:nvPr/>
        </p:nvSpPr>
        <p:spPr>
          <a:xfrm>
            <a:off x="1187624" y="1268760"/>
            <a:ext cx="3456384" cy="403244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 НОД:    </a:t>
            </a:r>
            <a:r>
              <a:rPr lang="ru-RU" b="1" cap="all" dirty="0" smtClean="0">
                <a:ln w="9000" cmpd="sng">
                  <a:solidFill>
                    <a:srgbClr val="008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помогает детям переодеться, организует уборку физкультурной формы. Организует спокойную деятельность с детьми.</a:t>
            </a:r>
            <a:endParaRPr lang="ru-RU" b="1" cap="all" dirty="0">
              <a:ln w="9000" cmpd="sng">
                <a:solidFill>
                  <a:srgbClr val="008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1259632" y="908720"/>
          <a:ext cx="752476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26876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a typeface="Batang" pitchFamily="18" charset="-127"/>
              </a:rPr>
              <a:t>Цель физического воспитания в дошкольном учреждении –</a:t>
            </a:r>
            <a:r>
              <a:rPr lang="ru-RU" sz="2800" b="1" dirty="0" smtClean="0">
                <a:ea typeface="Batang" pitchFamily="18" charset="-127"/>
              </a:rPr>
              <a:t> </a:t>
            </a:r>
            <a:r>
              <a:rPr lang="ru-RU" sz="2400" b="1" dirty="0" smtClean="0">
                <a:latin typeface="Georgia" pitchFamily="18" charset="0"/>
                <a:ea typeface="Batang" pitchFamily="18" charset="-127"/>
              </a:rPr>
              <a:t>формирование у детей основ здорового образа жизни</a:t>
            </a:r>
          </a:p>
        </p:txBody>
      </p:sp>
      <p:pic>
        <p:nvPicPr>
          <p:cNvPr id="6" name="Picture 4" descr="F:\воронина\68127504_ves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837" y="692696"/>
            <a:ext cx="276761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иля\Desktop\фото физкультура\IMG_7310.JPG"/>
          <p:cNvPicPr>
            <a:picLocks noChangeAspect="1" noChangeArrowheads="1"/>
          </p:cNvPicPr>
          <p:nvPr/>
        </p:nvPicPr>
        <p:blipFill>
          <a:blip r:embed="rId4" cstate="print"/>
          <a:srcRect b="15222"/>
          <a:stretch>
            <a:fillRect/>
          </a:stretch>
        </p:blipFill>
        <p:spPr bwMode="auto">
          <a:xfrm>
            <a:off x="1331640" y="3212976"/>
            <a:ext cx="41902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2420888"/>
            <a:ext cx="4176464" cy="231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Batang" pitchFamily="18" charset="-127"/>
                <a:cs typeface="Times New Roman" pitchFamily="18" charset="0"/>
              </a:rPr>
              <a:t>знать методику обучения движениям;</a:t>
            </a: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32175"/>
              </a:solidFill>
              <a:effectLst/>
              <a:latin typeface="Georgia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  <a:ea typeface="Batang" pitchFamily="18" charset="-127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Batang" pitchFamily="18" charset="-127"/>
                <a:cs typeface="Times New Roman" pitchFamily="18" charset="0"/>
              </a:rPr>
              <a:t>нать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Batang" pitchFamily="18" charset="-127"/>
                <a:cs typeface="Times New Roman" pitchFamily="18" charset="0"/>
              </a:rPr>
              <a:t>особенности и технику выполнения движений;</a:t>
            </a: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32175"/>
              </a:solidFill>
              <a:effectLst/>
              <a:latin typeface="Georgia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Batang" pitchFamily="18" charset="-127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Batang" pitchFamily="18" charset="-127"/>
                <a:cs typeface="Times New Roman" pitchFamily="18" charset="0"/>
              </a:rPr>
              <a:t>нать педагогические требования при обучении.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1027" name="Picture 3" descr="C:\Users\Наиля\Desktop\фото физкультура\IMG_733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148064" y="1916832"/>
            <a:ext cx="3487259" cy="261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1428736"/>
            <a:ext cx="4500594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ВОСПИТАТЕЛЮ НЕОБХОДИМО: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83671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ЭТАПЫ  ПОДГОТОВКИ К НОД</a:t>
            </a:r>
            <a:endParaRPr lang="ru-RU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043608" y="1412776"/>
          <a:ext cx="7467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</a:t>
            </a:r>
            <a:r>
              <a:rPr lang="ru-RU" sz="2800" b="1" kern="1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оспитатель во время НОД:</a:t>
            </a: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36724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a typeface="Batang" pitchFamily="18" charset="-127"/>
              </a:rPr>
              <a:t>Выполняет упражнения  вместе с детьми;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8000"/>
                </a:solidFill>
                <a:ea typeface="Batang" pitchFamily="18" charset="-127"/>
              </a:rPr>
              <a:t> В старших группах оказывает помощь в организации и качестве выполнения строевых упражнений;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Batang" pitchFamily="18" charset="-127"/>
              </a:rPr>
              <a:t>Следит за дисциплиной детей;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ea typeface="Batang" pitchFamily="18" charset="-127"/>
              </a:rPr>
              <a:t>Оказывает помощь в перестроении на ОРУ;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Во время выполнения ОВД воспитатель выполняет задание с той подгруппой, где задание уже знакомо детям.</a:t>
            </a:r>
            <a:endParaRPr lang="ru-RU" sz="2000" b="1" dirty="0">
              <a:solidFill>
                <a:srgbClr val="7030A0"/>
              </a:solidFill>
              <a:ea typeface="Batang" pitchFamily="18" charset="-127"/>
            </a:endParaRPr>
          </a:p>
        </p:txBody>
      </p:sp>
      <p:pic>
        <p:nvPicPr>
          <p:cNvPr id="5122" name="Picture 2" descr="C:\Users\Наиля\Desktop\фото физкультура\IMG_7311.JPG"/>
          <p:cNvPicPr>
            <a:picLocks noChangeAspect="1" noChangeArrowheads="1"/>
          </p:cNvPicPr>
          <p:nvPr/>
        </p:nvPicPr>
        <p:blipFill>
          <a:blip r:embed="rId3" cstate="print"/>
          <a:srcRect l="14322"/>
          <a:stretch>
            <a:fillRect/>
          </a:stretch>
        </p:blipFill>
        <p:spPr bwMode="auto">
          <a:xfrm>
            <a:off x="5004048" y="1916832"/>
            <a:ext cx="3446125" cy="301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 время ОРУ  воспитатель следит за их выполнением, помогает справиться с заданием тем детям у  которых не получается то или иное упражнение. </a:t>
            </a:r>
          </a:p>
          <a:p>
            <a:pPr lvl="0">
              <a:buFont typeface="Wingdings" pitchFamily="2" charset="2"/>
              <a:buChar char="v"/>
            </a:pPr>
            <a:endParaRPr lang="ru-RU" sz="2000" b="1" dirty="0" smtClean="0"/>
          </a:p>
          <a:p>
            <a:pPr lvl="0">
              <a:buFont typeface="Wingdings" pitchFamily="2" charset="2"/>
              <a:buChar char="v"/>
            </a:pPr>
            <a:endParaRPr lang="ru-RU" sz="2000" b="1" dirty="0" smtClean="0"/>
          </a:p>
          <a:p>
            <a:pPr lvl="0">
              <a:buFont typeface="Wingdings" pitchFamily="2" charset="2"/>
              <a:buChar char="v"/>
            </a:pPr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>
              <a:buFont typeface="Wingdings" pitchFamily="2" charset="2"/>
              <a:buChar char="v"/>
            </a:pPr>
            <a:endParaRPr lang="ru-RU" sz="2000" b="1" dirty="0" smtClean="0"/>
          </a:p>
          <a:p>
            <a:pPr lvl="0">
              <a:buFont typeface="Wingdings" pitchFamily="2" charset="2"/>
              <a:buChar char="v"/>
            </a:pPr>
            <a:endParaRPr lang="ru-RU" sz="2000" b="1" dirty="0" smtClean="0"/>
          </a:p>
          <a:p>
            <a:pPr lvl="0">
              <a:buFont typeface="Wingdings" pitchFamily="2" charset="2"/>
              <a:buChar char="v"/>
            </a:pPr>
            <a:endParaRPr lang="ru-RU" sz="2000" b="1" dirty="0" smtClean="0"/>
          </a:p>
          <a:p>
            <a:pPr lvl="0" algn="ctr">
              <a:buFont typeface="Wingdings" pitchFamily="2" charset="2"/>
              <a:buChar char="v"/>
            </a:pPr>
            <a:endParaRPr lang="ru-RU" sz="2000" b="1" dirty="0" smtClean="0"/>
          </a:p>
          <a:p>
            <a:pPr lvl="0" algn="ctr">
              <a:buFont typeface="Wingdings" pitchFamily="2" charset="2"/>
              <a:buChar char="v"/>
            </a:pPr>
            <a:endParaRPr lang="ru-RU" sz="2000" b="1" dirty="0" smtClean="0"/>
          </a:p>
          <a:p>
            <a:pPr lvl="0" algn="ctr">
              <a:buFont typeface="Wingdings" pitchFamily="2" charset="2"/>
              <a:buChar char="v"/>
            </a:pPr>
            <a:endParaRPr lang="ru-RU" sz="2000" b="1" dirty="0" smtClean="0"/>
          </a:p>
          <a:p>
            <a:pPr lvl="0" algn="ctr">
              <a:buFont typeface="Wingdings" pitchFamily="2" charset="2"/>
              <a:buChar char="v"/>
            </a:pPr>
            <a:endParaRPr lang="ru-RU" sz="2000" b="1" dirty="0" smtClean="0"/>
          </a:p>
          <a:p>
            <a:pPr lvl="0"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выполнения ОРУ  инструктор дает команду к перестроению на выполнения Основных видов движений (ОВД) Воспитатель помогает организовать детей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Наиля\Desktop\фото физкультура\IMG_725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0161"/>
          <a:stretch>
            <a:fillRect/>
          </a:stretch>
        </p:blipFill>
        <p:spPr bwMode="auto">
          <a:xfrm>
            <a:off x="2411760" y="1772816"/>
            <a:ext cx="459540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0" name="Picture 2" descr="C:\Users\Наиля\Desktop\фото физкультура\IMG_735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508104" y="1772816"/>
            <a:ext cx="2736304" cy="3648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1043608" y="2564904"/>
            <a:ext cx="2520280" cy="115212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групповые</a:t>
            </a:r>
            <a:endParaRPr lang="ru-RU" sz="2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23728" y="1268760"/>
            <a:ext cx="2520280" cy="115212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фронтальные</a:t>
            </a:r>
            <a:endParaRPr lang="ru-RU" sz="2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95736" y="3717032"/>
            <a:ext cx="2520280" cy="115212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посменные</a:t>
            </a:r>
            <a:endParaRPr lang="ru-RU" sz="2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971600" y="4869160"/>
            <a:ext cx="2520280" cy="115212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поточные</a:t>
            </a:r>
            <a:endParaRPr lang="ru-RU" sz="2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908720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 ЗНАТЬ!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Наиля\Desktop\фото физкультура\IMG_7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 со стрелкой влево 8"/>
          <p:cNvSpPr/>
          <p:nvPr/>
        </p:nvSpPr>
        <p:spPr>
          <a:xfrm>
            <a:off x="4211960" y="2132856"/>
            <a:ext cx="3528392" cy="3312368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Batang" pitchFamily="18" charset="-127"/>
              </a:rPr>
              <a:t>1.  Воспитатель отвечает за безопасность </a:t>
            </a:r>
          </a:p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Batang" pitchFamily="18" charset="-127"/>
              </a:rPr>
              <a:t>детей. </a:t>
            </a:r>
          </a:p>
          <a:p>
            <a:pPr lvl="0"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Batang" pitchFamily="18" charset="-127"/>
            </a:endParaRPr>
          </a:p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Batang" pitchFamily="18" charset="-127"/>
              </a:rPr>
              <a:t>2. Должен знать правила страховки детей в ходе выполнения упражнений.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Batang" pitchFamily="18" charset="-127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788122"/>
            <a:ext cx="712879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Примерное распределение обязанностей при совместной работе инструктора по физической культуре и воспитателя (варианты):</a:t>
            </a:r>
            <a:r>
              <a:rPr kumimoji="0" lang="ru-RU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2454074"/>
            <a:ext cx="835292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Инструктор занимается с ослабленными детьми, воспитатель с остальными (и наоборот);</a:t>
            </a:r>
            <a:endParaRPr lang="ru-RU" sz="1000" dirty="0" smtClean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Инструктор занимается с отстающими по физической подготовленности детьми, воспитатель с остальными (и наоборот); </a:t>
            </a:r>
            <a:endParaRPr lang="ru-RU" sz="1000" dirty="0" smtClean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008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Инструктор берет по одному ребенку для индивидуального обучения, воспитатель занимается со всеми детьми спокойной двигательной деятельностью.;</a:t>
            </a:r>
            <a:endParaRPr lang="ru-RU" sz="1000" dirty="0" smtClean="0">
              <a:solidFill>
                <a:srgbClr val="008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Инструктор работает с подгруппами детей, готовя их к творческим выступлениям, воспитатель отрабатывает движения с другой подгруппой на спортивных снарядах; </a:t>
            </a:r>
            <a:endParaRPr lang="ru-RU" sz="1000" dirty="0" smtClean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Инструктор и воспитатель занимаются со всей группой тогда, когда движения освоены всеми и показывают друг другу свое творчество, придумывая все новые и новые комбинации движений. </a:t>
            </a:r>
            <a:endParaRPr lang="ru-RU" sz="1000" dirty="0" smtClean="0">
              <a:solidFill>
                <a:srgbClr val="0070C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 разные варианты можно использовать в зависимости от ситуации.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396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Наиля</dc:creator>
  <cp:lastModifiedBy>ДОУ № 10</cp:lastModifiedBy>
  <cp:revision>76</cp:revision>
  <dcterms:created xsi:type="dcterms:W3CDTF">2013-10-07T14:10:03Z</dcterms:created>
  <dcterms:modified xsi:type="dcterms:W3CDTF">2017-12-25T10:52:35Z</dcterms:modified>
</cp:coreProperties>
</file>