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78" r:id="rId5"/>
    <p:sldId id="281" r:id="rId6"/>
    <p:sldId id="280" r:id="rId7"/>
    <p:sldId id="279" r:id="rId8"/>
    <p:sldId id="282" r:id="rId9"/>
    <p:sldId id="283" r:id="rId10"/>
    <p:sldId id="284" r:id="rId11"/>
    <p:sldId id="259" r:id="rId12"/>
    <p:sldId id="258" r:id="rId13"/>
    <p:sldId id="260" r:id="rId14"/>
    <p:sldId id="264" r:id="rId15"/>
    <p:sldId id="265" r:id="rId16"/>
    <p:sldId id="262" r:id="rId17"/>
    <p:sldId id="285" r:id="rId18"/>
    <p:sldId id="286" r:id="rId19"/>
    <p:sldId id="287" r:id="rId20"/>
    <p:sldId id="288" r:id="rId21"/>
    <p:sldId id="289" r:id="rId22"/>
    <p:sldId id="27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FF76E71-93ED-40A5-AB5A-AA6C5F5A3109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C3C5945-ED3E-4F33-AEE8-C115CD4A0C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0%D1%81%D0%BE%D1%81" TargetMode="External"/><Relationship Id="rId2" Type="http://schemas.openxmlformats.org/officeDocument/2006/relationships/hyperlink" Target="https://ru.wikipedia.org/wiki/%D0%93%D0%B8%D0%B4%D1%80%D0%BE%D1%82%D0%B5%D1%85%D0%BD%D0%B8%D1%87%D0%B5%D1%81%D0%BA%D0%BE%D0%B5_%D1%81%D0%BE%D0%BE%D1%80%D1%83%D0%B6%D0%B5%D0%BD%D0%B8%D0%B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1%D0%BA%D0%B2%D0%B0%D0%B6%D0%B8%D0%BD%D0%B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1285883"/>
          </a:xfrm>
        </p:spPr>
        <p:txBody>
          <a:bodyPr>
            <a:normAutofit/>
          </a:bodyPr>
          <a:lstStyle/>
          <a:p>
            <a:pPr algn="l"/>
            <a:r>
              <a:rPr lang="ru-RU" sz="6600" b="1" dirty="0" smtClean="0">
                <a:latin typeface="Century" pitchFamily="18" charset="0"/>
              </a:rPr>
              <a:t>  </a:t>
            </a:r>
            <a:r>
              <a:rPr lang="ru-RU" sz="7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Колодец</a:t>
            </a:r>
            <a:r>
              <a:rPr lang="ru-RU" sz="6600" b="1" dirty="0" smtClean="0">
                <a:solidFill>
                  <a:schemeClr val="accent6">
                    <a:lumMod val="50000"/>
                  </a:schemeClr>
                </a:solidFill>
                <a:latin typeface="Century" pitchFamily="18" charset="0"/>
              </a:rPr>
              <a:t> </a:t>
            </a:r>
            <a:endParaRPr lang="ru-RU" sz="6600" b="1" dirty="0">
              <a:solidFill>
                <a:schemeClr val="accent6">
                  <a:lumMod val="50000"/>
                </a:schemeClr>
              </a:solidFill>
              <a:latin typeface="Century" pitchFamily="18" charset="0"/>
            </a:endParaRPr>
          </a:p>
        </p:txBody>
      </p:sp>
      <p:pic>
        <p:nvPicPr>
          <p:cNvPr id="1026" name="Picture 2" descr="https://content.onliner.by/forum/2eb/070/1480556/800x800/c93543a47abe72c8d4b2e7757617b4c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386" y="714356"/>
            <a:ext cx="4619614" cy="5294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bg1"/>
                </a:solidFill>
              </a:rPr>
              <a:t>           СЕРГЕЙ ТКАЧЁВ «У КОЛОДЦА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0"/>
            <a:ext cx="6336703" cy="521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33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чего можно смастерить колодец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img2.searchmasterclass.net/uploads/posts/2013-06-25/image_3989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7072362" cy="49828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good-way.in.ua/media/k2/items/cache/358873fad4914931314b94f2036b503a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8162634" cy="56594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www.nadomu.com/wp-content/gallery/podelki-iz-spichek/podelki-iz-spichek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857232"/>
            <a:ext cx="4253308" cy="5143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2" name="Picture 4" descr="http://www.besedka.su/data/catalog/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857232"/>
            <a:ext cx="3848100" cy="5248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http://img1.liveinternet.ru/images/attach/c/10/110/831/110831777_2013_02_01_img_0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333750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http://stranamasterov.ru/img4/i2014/05/12/img_81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357298"/>
            <a:ext cx="3429000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Cambria" pitchFamily="18" charset="0"/>
              </a:rPr>
              <a:t>Колодец из спичек</a:t>
            </a:r>
            <a:endParaRPr lang="ru-RU" b="1" dirty="0">
              <a:solidFill>
                <a:srgbClr val="FFFF00"/>
              </a:solidFill>
              <a:latin typeface="Cambria" pitchFamily="18" charset="0"/>
            </a:endParaRPr>
          </a:p>
        </p:txBody>
      </p:sp>
      <p:pic>
        <p:nvPicPr>
          <p:cNvPr id="22530" name="Picture 2" descr="http://img-fotki.yandex.ru/get/6203/113197586.2/0_68316_1089509_M.jpg"/>
          <p:cNvPicPr>
            <a:picLocks noChangeAspect="1" noChangeArrowheads="1"/>
          </p:cNvPicPr>
          <p:nvPr/>
        </p:nvPicPr>
        <p:blipFill>
          <a:blip r:embed="rId2" cstate="print"/>
          <a:srcRect r="14999" b="7499"/>
          <a:stretch>
            <a:fillRect/>
          </a:stretch>
        </p:blipFill>
        <p:spPr bwMode="auto">
          <a:xfrm>
            <a:off x="3500430" y="4000504"/>
            <a:ext cx="2357454" cy="2565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2" name="Picture 4" descr="http://womanadvice.ru/sites/default/files/podelki_domik_iz_spichek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428736"/>
            <a:ext cx="3048021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4" name="Picture 6" descr="http://ot7do17.ru/wp-content/uploads/2013/04/43-%D0%924_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00504"/>
            <a:ext cx="2857500" cy="2600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8" name="Picture 10" descr="http://img-fotki.yandex.ru/get/6102/113197586.2/0_68319_57e16643_XL"/>
          <p:cNvPicPr>
            <a:picLocks noChangeAspect="1" noChangeArrowheads="1"/>
          </p:cNvPicPr>
          <p:nvPr/>
        </p:nvPicPr>
        <p:blipFill>
          <a:blip r:embed="rId5" cstate="print"/>
          <a:srcRect l="3583" r="7354" b="7938"/>
          <a:stretch>
            <a:fillRect/>
          </a:stretch>
        </p:blipFill>
        <p:spPr bwMode="auto">
          <a:xfrm>
            <a:off x="6286512" y="3857628"/>
            <a:ext cx="2626201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40" name="Picture 12" descr="http://stranamasterov.ru/img/i2012/01/11/_mg_9189_1.jpg"/>
          <p:cNvPicPr>
            <a:picLocks noChangeAspect="1" noChangeArrowheads="1"/>
          </p:cNvPicPr>
          <p:nvPr/>
        </p:nvPicPr>
        <p:blipFill>
          <a:blip r:embed="rId6" cstate="print"/>
          <a:srcRect r="12500"/>
          <a:stretch>
            <a:fillRect/>
          </a:stretch>
        </p:blipFill>
        <p:spPr bwMode="auto">
          <a:xfrm>
            <a:off x="1071538" y="1500174"/>
            <a:ext cx="2928958" cy="2233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Колодец из бумаги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482" name="Picture 2" descr="http://www.infoniac.ru/upload/medialibrary/119/119d401ebbd61a60ca63401acf57454a.jpg"/>
          <p:cNvPicPr>
            <a:picLocks noChangeAspect="1" noChangeArrowheads="1"/>
          </p:cNvPicPr>
          <p:nvPr/>
        </p:nvPicPr>
        <p:blipFill>
          <a:blip r:embed="rId2" cstate="print"/>
          <a:srcRect b="31081"/>
          <a:stretch>
            <a:fillRect/>
          </a:stretch>
        </p:blipFill>
        <p:spPr bwMode="auto">
          <a:xfrm>
            <a:off x="1142976" y="1785926"/>
            <a:ext cx="6500858" cy="4143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Колодец из бумаги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26" name="AutoShape 2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ello_html_4c226b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780928"/>
            <a:ext cx="4752528" cy="349108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1124744"/>
            <a:ext cx="828092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Для изготовления колодца нам понадобится обычная бумага для принтера. Нарезаем полоски двух размеров 6 и 8см. шириной, 14см. высотой. Скручиваем трубочки на карандаш. Достаточно будет по 10 трубочек каждой длины.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Колодец из бумаги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26" name="AutoShape 2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12474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6866" name="Picture 2" descr="hello_html_304d0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348880"/>
            <a:ext cx="5616624" cy="396044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67544" y="1196752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Дальше склеиваем трубочки между собой, чередуя по ширине, причем две склеиваем начиная с 8см., две с 6см.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Колодец из бумаги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26" name="AutoShape 2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12474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196752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Соединяем стороны колодца.</a:t>
            </a:r>
            <a:endParaRPr lang="ru-RU" sz="2000" dirty="0"/>
          </a:p>
        </p:txBody>
      </p:sp>
      <p:pic>
        <p:nvPicPr>
          <p:cNvPr id="37890" name="Picture 2" descr="hello_html_m9798e7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348880"/>
            <a:ext cx="4824536" cy="4000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05330"/>
          </a:xfrm>
        </p:spPr>
        <p:txBody>
          <a:bodyPr>
            <a:normAutofit fontScale="85000" lnSpcReduction="20000"/>
          </a:bodyPr>
          <a:lstStyle/>
          <a:p>
            <a:r>
              <a:rPr lang="ru-RU" sz="3800" b="1" dirty="0" smtClean="0">
                <a:solidFill>
                  <a:srgbClr val="92D050"/>
                </a:solidFill>
              </a:rPr>
              <a:t>Я и туча, и туман,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92D050"/>
                </a:solidFill>
              </a:rPr>
              <a:t>     И ручей, и океан,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92D050"/>
                </a:solidFill>
              </a:rPr>
              <a:t>     И летаю, и бегу,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92D050"/>
                </a:solidFill>
              </a:rPr>
              <a:t>     И стеклянной быть могу! </a:t>
            </a:r>
            <a:endParaRPr lang="ru-RU" sz="3200" dirty="0" smtClean="0"/>
          </a:p>
          <a:p>
            <a:pPr>
              <a:buNone/>
            </a:pPr>
            <a:endParaRPr lang="ru-RU" sz="3600" b="1" dirty="0" smtClean="0">
              <a:solidFill>
                <a:srgbClr val="92D050"/>
              </a:solidFill>
            </a:endParaRPr>
          </a:p>
          <a:p>
            <a:r>
              <a:rPr lang="ru-RU" sz="3600" b="1" dirty="0" smtClean="0">
                <a:solidFill>
                  <a:srgbClr val="92D050"/>
                </a:solidFill>
              </a:rPr>
              <a:t>Ведёрко звонко, спускаясь скачет,</a:t>
            </a:r>
            <a:br>
              <a:rPr lang="ru-RU" sz="3600" b="1" dirty="0" smtClean="0">
                <a:solidFill>
                  <a:srgbClr val="92D050"/>
                </a:solidFill>
              </a:rPr>
            </a:br>
            <a:r>
              <a:rPr lang="ru-RU" sz="3600" b="1" dirty="0" smtClean="0">
                <a:solidFill>
                  <a:srgbClr val="92D050"/>
                </a:solidFill>
              </a:rPr>
              <a:t>А поднимаясь, скрипит и плачет.</a:t>
            </a:r>
            <a:br>
              <a:rPr lang="ru-RU" sz="3600" b="1" dirty="0" smtClean="0">
                <a:solidFill>
                  <a:srgbClr val="92D050"/>
                </a:solidFill>
              </a:rPr>
            </a:br>
            <a:r>
              <a:rPr lang="ru-RU" sz="3600" b="1" dirty="0" smtClean="0">
                <a:solidFill>
                  <a:srgbClr val="92D050"/>
                </a:solidFill>
              </a:rPr>
              <a:t>В глубокой шахте вода хранится,</a:t>
            </a:r>
            <a:br>
              <a:rPr lang="ru-RU" sz="3600" b="1" dirty="0" smtClean="0">
                <a:solidFill>
                  <a:srgbClr val="92D050"/>
                </a:solidFill>
              </a:rPr>
            </a:br>
            <a:r>
              <a:rPr lang="ru-RU" sz="3600" b="1" dirty="0" smtClean="0">
                <a:solidFill>
                  <a:srgbClr val="92D050"/>
                </a:solidFill>
              </a:rPr>
              <a:t>Чтоб летом знойным ты мог напиться.</a:t>
            </a:r>
            <a:br>
              <a:rPr lang="ru-RU" sz="3600" b="1" dirty="0" smtClean="0">
                <a:solidFill>
                  <a:srgbClr val="92D050"/>
                </a:solidFill>
              </a:rPr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Загадка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14250" y="5786454"/>
            <a:ext cx="27008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Колодец 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00826" y="3244334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Вода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62" name="Picture 2" descr="http://clipartmania.ru/uploads/gallery/main/450/water-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0"/>
            <a:ext cx="5143504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Колодец из бумаги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26" name="AutoShape 2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12474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8914" name="Picture 2" descr="hello_html_291c6ef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708920"/>
            <a:ext cx="4680520" cy="361186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95536" y="1340769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Скручиваем две трубочки высотой 10см. Вклеиваем их внутрь колодца.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Колодец из бумаги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26" name="AutoShape 2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0.wp.com/xn-----6kcctg4abn1dp4j.xn--p1ai/image/134398/thumb/maket-gotov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12474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340769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Делаем трубочку- перемычку и крышу! Колодец готов!. </a:t>
            </a:r>
            <a:endParaRPr lang="ru-RU" sz="2000" dirty="0"/>
          </a:p>
        </p:txBody>
      </p:sp>
      <p:pic>
        <p:nvPicPr>
          <p:cNvPr id="39938" name="Picture 2" descr="hello_html_m7d0c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88840"/>
            <a:ext cx="2895600" cy="4248472"/>
          </a:xfrm>
          <a:prstGeom prst="rect">
            <a:avLst/>
          </a:prstGeom>
          <a:noFill/>
        </p:spPr>
      </p:pic>
      <p:pic>
        <p:nvPicPr>
          <p:cNvPr id="39940" name="Picture 4" descr="hello_html_m6d4bf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916832"/>
            <a:ext cx="3038475" cy="4307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2071678"/>
            <a:ext cx="8786874" cy="40243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Желаю всем творческих  успехов!</a:t>
            </a:r>
            <a:endParaRPr lang="ru-RU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ulybka-nadym.ru/images/cms/data/smile/torcida-de-smileys_47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000637"/>
            <a:ext cx="7786742" cy="1428760"/>
          </a:xfrm>
          <a:prstGeom prst="rect">
            <a:avLst/>
          </a:prstGeom>
          <a:noFill/>
        </p:spPr>
      </p:pic>
      <p:pic>
        <p:nvPicPr>
          <p:cNvPr id="1030" name="Picture 6" descr="https://otvet.imgsmail.ru/download/173301c7a5ca579beb6cd809a8ccd9e4_i-3775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00041"/>
            <a:ext cx="8072494" cy="2071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24000"/>
            <a:ext cx="8643998" cy="457200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Коло́дец</a:t>
            </a:r>
            <a:r>
              <a:rPr lang="ru-RU" sz="3200" b="1" dirty="0">
                <a:solidFill>
                  <a:srgbClr val="002060"/>
                </a:solidFill>
              </a:rPr>
              <a:t> — </a:t>
            </a:r>
            <a:r>
              <a:rPr lang="ru-RU" sz="3200" b="1" dirty="0">
                <a:solidFill>
                  <a:srgbClr val="002060"/>
                </a:solidFill>
                <a:hlinkClick r:id="rId2" tooltip="Гидротехническое сооружение"/>
              </a:rPr>
              <a:t>гидротехническое сооружение</a:t>
            </a:r>
            <a:r>
              <a:rPr lang="ru-RU" sz="3200" b="1" dirty="0">
                <a:solidFill>
                  <a:srgbClr val="002060"/>
                </a:solidFill>
              </a:rPr>
              <a:t> для добывания грунтовых вод, обычно </a:t>
            </a:r>
            <a:r>
              <a:rPr lang="ru-RU" sz="3200" b="1" dirty="0" smtClean="0">
                <a:solidFill>
                  <a:srgbClr val="002060"/>
                </a:solidFill>
              </a:rPr>
              <a:t>это вертикальное </a:t>
            </a:r>
            <a:r>
              <a:rPr lang="ru-RU" sz="3200" b="1" dirty="0">
                <a:solidFill>
                  <a:srgbClr val="002060"/>
                </a:solidFill>
              </a:rPr>
              <a:t>углубление с укреплёнными стенками и механизм подъёма воды на поверхность </a:t>
            </a:r>
            <a:r>
              <a:rPr lang="ru-RU" sz="3200" b="1" dirty="0" smtClean="0">
                <a:solidFill>
                  <a:srgbClr val="002060"/>
                </a:solidFill>
              </a:rPr>
              <a:t>                           (</a:t>
            </a:r>
            <a:r>
              <a:rPr lang="ru-RU" sz="3200" b="1" dirty="0">
                <a:solidFill>
                  <a:srgbClr val="FF0000"/>
                </a:solidFill>
              </a:rPr>
              <a:t>ведро на верёвке или </a:t>
            </a:r>
            <a:r>
              <a:rPr lang="ru-RU" sz="3200" b="1" dirty="0">
                <a:solidFill>
                  <a:srgbClr val="FF0000"/>
                </a:solidFill>
                <a:hlinkClick r:id="rId3" tooltip="Насос"/>
              </a:rPr>
              <a:t>насос</a:t>
            </a:r>
            <a:r>
              <a:rPr lang="ru-RU" sz="3200" b="1" dirty="0">
                <a:solidFill>
                  <a:srgbClr val="002060"/>
                </a:solidFill>
              </a:rPr>
              <a:t>).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От</a:t>
            </a:r>
            <a:r>
              <a:rPr lang="ru-RU" sz="3200" b="1" dirty="0">
                <a:solidFill>
                  <a:srgbClr val="002060"/>
                </a:solidFill>
              </a:rPr>
              <a:t> </a:t>
            </a:r>
            <a:r>
              <a:rPr lang="ru-RU" sz="3200" b="1" dirty="0">
                <a:solidFill>
                  <a:srgbClr val="002060"/>
                </a:solidFill>
                <a:hlinkClick r:id="rId4" tooltip="Скважина"/>
              </a:rPr>
              <a:t>скважины</a:t>
            </a:r>
            <a:r>
              <a:rPr lang="ru-RU" sz="3200" b="1" dirty="0">
                <a:solidFill>
                  <a:srgbClr val="002060"/>
                </a:solidFill>
              </a:rPr>
              <a:t> колодец отличается тем, что намного шире её, поскольку копается, как правило, вручную.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Что такое колодец?</a:t>
            </a:r>
            <a:endParaRPr lang="ru-RU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СЕРГЕЙ КУЗИН. КОЛОДЕЦ В ДЕРЕВНЕ КРАПИВЬЕ.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43049"/>
            <a:ext cx="5976664" cy="473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82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             ЮЗЕФ БРАНТ. РАЗГОВОР У  КОЛОДЦА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6950217" cy="4886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45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КОНСТАНТИН ТРУТОВСКИЙ. СЦЕНА У КОЛОДЦА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00174"/>
            <a:ext cx="6123557" cy="465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38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         </a:t>
            </a:r>
            <a:r>
              <a:rPr lang="ru-RU" sz="3200" dirty="0" smtClean="0">
                <a:solidFill>
                  <a:schemeClr val="bg1"/>
                </a:solidFill>
              </a:rPr>
              <a:t>АЛЕКСЕЙ ЗАЙЦЕВ. СТАРЫЙ КОЛОДЕЦ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71612"/>
            <a:ext cx="6509510" cy="487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93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sz="2800" dirty="0" smtClean="0"/>
              <a:t>              </a:t>
            </a:r>
            <a:r>
              <a:rPr lang="ru-RU" sz="2800" dirty="0" smtClean="0">
                <a:solidFill>
                  <a:schemeClr val="bg1"/>
                </a:solidFill>
              </a:rPr>
              <a:t>ГЕРМАН КУЛИКОВ. ДЕРЕВЕНСКИЙ КОЛОДЕЦ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1939"/>
            <a:ext cx="6799262" cy="468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02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    СЕРГЕЙ ФРОЛОВ. У КОЛОДЦА Д.БУГРОВО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686431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48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140</TotalTime>
  <Words>212</Words>
  <Application>Microsoft Office PowerPoint</Application>
  <PresentationFormat>Экран (4:3)</PresentationFormat>
  <Paragraphs>43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Cambria</vt:lpstr>
      <vt:lpstr>Century</vt:lpstr>
      <vt:lpstr>Constantia</vt:lpstr>
      <vt:lpstr>Monotype Corsiva</vt:lpstr>
      <vt:lpstr>Wingdings 2</vt:lpstr>
      <vt:lpstr>Бумажная</vt:lpstr>
      <vt:lpstr>  Колодец </vt:lpstr>
      <vt:lpstr>Загадка </vt:lpstr>
      <vt:lpstr>Что такое колодец?</vt:lpstr>
      <vt:lpstr>          СЕРГЕЙ КУЗИН. КОЛОДЕЦ В ДЕРЕВНЕ КРАПИВЬЕ.</vt:lpstr>
      <vt:lpstr>             ЮЗЕФ БРАНТ. РАЗГОВОР У  КОЛОДЦА</vt:lpstr>
      <vt:lpstr>          КОНСТАНТИН ТРУТОВСКИЙ. СЦЕНА У КОЛОДЦА.</vt:lpstr>
      <vt:lpstr>         АЛЕКСЕЙ ЗАЙЦЕВ. СТАРЫЙ КОЛОДЕЦ.</vt:lpstr>
      <vt:lpstr>              ГЕРМАН КУЛИКОВ. ДЕРЕВЕНСКИЙ КОЛОДЕЦ</vt:lpstr>
      <vt:lpstr>              СЕРГЕЙ ФРОЛОВ. У КОЛОДЦА Д.БУГРОВО</vt:lpstr>
      <vt:lpstr>           СЕРГЕЙ ТКАЧЁВ «У КОЛОДЦА»</vt:lpstr>
      <vt:lpstr>Из чего можно смастерить колодец</vt:lpstr>
      <vt:lpstr>Презентация PowerPoint</vt:lpstr>
      <vt:lpstr>Презентация PowerPoint</vt:lpstr>
      <vt:lpstr>Презентация PowerPoint</vt:lpstr>
      <vt:lpstr>Колодец из спичек</vt:lpstr>
      <vt:lpstr>Колодец из бумаги</vt:lpstr>
      <vt:lpstr>Колодец из бумаги</vt:lpstr>
      <vt:lpstr>Колодец из бумаги</vt:lpstr>
      <vt:lpstr>Колодец из бумаги</vt:lpstr>
      <vt:lpstr>Колодец из бумаги</vt:lpstr>
      <vt:lpstr>Колодец из бумаги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Колодец </dc:title>
  <dc:creator>123</dc:creator>
  <cp:lastModifiedBy>sony</cp:lastModifiedBy>
  <cp:revision>26</cp:revision>
  <dcterms:created xsi:type="dcterms:W3CDTF">2016-03-16T18:09:12Z</dcterms:created>
  <dcterms:modified xsi:type="dcterms:W3CDTF">2021-12-08T07:23:20Z</dcterms:modified>
</cp:coreProperties>
</file>